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2"/>
  </p:notesMasterIdLst>
  <p:sldIdLst>
    <p:sldId id="333" r:id="rId2"/>
    <p:sldId id="422" r:id="rId3"/>
    <p:sldId id="416" r:id="rId4"/>
    <p:sldId id="417" r:id="rId5"/>
    <p:sldId id="419" r:id="rId6"/>
    <p:sldId id="420" r:id="rId7"/>
    <p:sldId id="421" r:id="rId8"/>
    <p:sldId id="406" r:id="rId9"/>
    <p:sldId id="384" r:id="rId10"/>
    <p:sldId id="389" r:id="rId11"/>
    <p:sldId id="391" r:id="rId12"/>
    <p:sldId id="350" r:id="rId13"/>
    <p:sldId id="355" r:id="rId14"/>
    <p:sldId id="348" r:id="rId15"/>
    <p:sldId id="359" r:id="rId16"/>
    <p:sldId id="361" r:id="rId17"/>
    <p:sldId id="367" r:id="rId18"/>
    <p:sldId id="380" r:id="rId19"/>
    <p:sldId id="395" r:id="rId20"/>
    <p:sldId id="362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99"/>
    <a:srgbClr val="CC3300"/>
    <a:srgbClr val="53548A"/>
    <a:srgbClr val="D1D1DA"/>
    <a:srgbClr val="0070C0"/>
    <a:srgbClr val="82663E"/>
    <a:srgbClr val="66615A"/>
    <a:srgbClr val="96040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268" autoAdjust="0"/>
    <p:restoredTop sz="86420" autoAdjust="0"/>
  </p:normalViewPr>
  <p:slideViewPr>
    <p:cSldViewPr>
      <p:cViewPr>
        <p:scale>
          <a:sx n="87" d="100"/>
          <a:sy n="87" d="100"/>
        </p:scale>
        <p:origin x="-59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C\Bureau\Comit&#233;%20du%20pilotage%202010\Nouveau%20Feuille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view3D>
      <c:rAngAx val="1"/>
    </c:view3D>
    <c:floor>
      <c:spPr>
        <a:solidFill>
          <a:srgbClr val="00B050"/>
        </a:solidFill>
      </c:spPr>
    </c:floor>
    <c:sideWall>
      <c:spPr>
        <a:solidFill>
          <a:schemeClr val="accent3">
            <a:lumMod val="20000"/>
            <a:lumOff val="80000"/>
          </a:schemeClr>
        </a:solidFill>
      </c:spPr>
    </c:sideWall>
    <c:backWall>
      <c:spPr>
        <a:solidFill>
          <a:schemeClr val="accent3">
            <a:lumMod val="20000"/>
            <a:lumOff val="80000"/>
          </a:schemeClr>
        </a:solidFill>
      </c:spPr>
    </c:backWall>
    <c:plotArea>
      <c:layout/>
      <c:bar3DChart>
        <c:barDir val="col"/>
        <c:grouping val="stacked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1.070942972876986E-2"/>
                  <c:y val="-0.177039365121038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sz="1200" b="1" dirty="0" smtClean="0">
                        <a:solidFill>
                          <a:srgbClr val="244A16"/>
                        </a:solidFill>
                      </a:rPr>
                      <a:t>4 340  000,00</a:t>
                    </a:r>
                    <a:endParaRPr lang="en-US" sz="1200" b="1" dirty="0">
                      <a:solidFill>
                        <a:srgbClr val="244A16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1.4993201620277705E-2"/>
                  <c:y val="-0.26555904768155675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dirty="0" smtClean="0">
                        <a:solidFill>
                          <a:srgbClr val="244A16"/>
                        </a:solidFill>
                      </a:rPr>
                      <a:t> 8 </a:t>
                    </a:r>
                    <a:r>
                      <a:rPr lang="en-US" sz="1200" b="1" dirty="0">
                        <a:solidFill>
                          <a:srgbClr val="244A16"/>
                        </a:solidFill>
                      </a:rPr>
                      <a:t>010 000,00</a:t>
                    </a: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6.4256578372618878E-3"/>
                  <c:y val="-0.4278451323758436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244A16"/>
                        </a:solidFill>
                      </a:rPr>
                      <a:t>1</a:t>
                    </a:r>
                    <a:r>
                      <a:rPr lang="en-US" b="1" dirty="0" smtClean="0">
                        <a:solidFill>
                          <a:srgbClr val="244A16"/>
                        </a:solidFill>
                      </a:rPr>
                      <a:t>6  </a:t>
                    </a:r>
                    <a:r>
                      <a:rPr lang="en-US" b="1" dirty="0">
                        <a:solidFill>
                          <a:srgbClr val="244A16"/>
                        </a:solidFill>
                      </a:rPr>
                      <a:t>061 948,00</a:t>
                    </a:r>
                  </a:p>
                </c:rich>
              </c:tx>
              <c:showVal val="1"/>
            </c:dLbl>
            <c:showVal val="1"/>
          </c:dLbls>
          <c:cat>
            <c:strRef>
              <c:f>Feuil1!$A$28:$A$30</c:f>
              <c:strCache>
                <c:ptCount val="3"/>
                <c:pt idx="0">
                  <c:v>Lancement</c:v>
                </c:pt>
                <c:pt idx="1">
                  <c:v>Addendum</c:v>
                </c:pt>
                <c:pt idx="2">
                  <c:v>nov-09</c:v>
                </c:pt>
              </c:strCache>
            </c:strRef>
          </c:cat>
          <c:val>
            <c:numRef>
              <c:f>Feuil1!$B$28:$B$30</c:f>
              <c:numCache>
                <c:formatCode>###,0\.00</c:formatCode>
                <c:ptCount val="3"/>
                <c:pt idx="0">
                  <c:v>4340000</c:v>
                </c:pt>
                <c:pt idx="1">
                  <c:v>8010000</c:v>
                </c:pt>
                <c:pt idx="2">
                  <c:v>16061948</c:v>
                </c:pt>
              </c:numCache>
            </c:numRef>
          </c:val>
        </c:ser>
        <c:gapWidth val="144"/>
        <c:gapDepth val="48"/>
        <c:shape val="box"/>
        <c:axId val="69509888"/>
        <c:axId val="69511424"/>
        <c:axId val="0"/>
      </c:bar3DChart>
      <c:catAx>
        <c:axId val="69509888"/>
        <c:scaling>
          <c:orientation val="minMax"/>
        </c:scaling>
        <c:axPos val="b"/>
        <c:numFmt formatCode="mmm\-\y\y" sourceLinked="1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69511424"/>
        <c:crossesAt val="0"/>
        <c:auto val="1"/>
        <c:lblAlgn val="ctr"/>
        <c:lblOffset val="100"/>
      </c:catAx>
      <c:valAx>
        <c:axId val="69511424"/>
        <c:scaling>
          <c:orientation val="minMax"/>
        </c:scaling>
        <c:axPos val="l"/>
        <c:majorGridlines/>
        <c:numFmt formatCode="###,0\.00" sourceLinked="1"/>
        <c:tickLblPos val="nextTo"/>
        <c:crossAx val="6950988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563120029601894E-2"/>
                <c:y val="0.38046357827457716"/>
              </c:manualLayout>
            </c:layout>
            <c:tx>
              <c:rich>
                <a:bodyPr/>
                <a:lstStyle/>
                <a:p>
                  <a:pPr>
                    <a:defRPr sz="1400"/>
                  </a:pPr>
                  <a:r>
                    <a:rPr lang="fr-FR" sz="1400" dirty="0" smtClean="0"/>
                    <a:t>Millions $</a:t>
                  </a:r>
                  <a:endParaRPr lang="fr-FR" sz="1400" dirty="0"/>
                </a:p>
              </c:rich>
            </c:tx>
          </c:dispUnitsLbl>
        </c:dispUnits>
      </c:valAx>
    </c:plotArea>
    <c:plotVisOnly val="1"/>
    <c:dispBlanksAs val="gap"/>
  </c:chart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image" Target="../media/image51.png"/><Relationship Id="rId4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AE4DF-A9B0-4191-AF2F-0783173FF609}" type="doc">
      <dgm:prSet loTypeId="urn:microsoft.com/office/officeart/2005/8/layout/lProcess2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79462129-3151-4C2C-BBE2-D31AD4E52F00}">
      <dgm:prSet phldrT="[Text]" custT="1"/>
      <dgm:spPr/>
      <dgm:t>
        <a:bodyPr/>
        <a:lstStyle/>
        <a:p>
          <a:r>
            <a:rPr lang="fr-FR" sz="1600" b="1" dirty="0" smtClean="0"/>
            <a:t>DÉMARCHE DE PLANIFICATION STRATÉGIQUE DES TERRITOIRES SE BASANT SUR LES PRINCIPES DE</a:t>
          </a:r>
          <a:endParaRPr lang="fr-FR" sz="1600" b="1" dirty="0"/>
        </a:p>
      </dgm:t>
    </dgm:pt>
    <dgm:pt modelId="{3F8E9857-6117-48B0-ABD0-CB8C836AFF89}" type="parTrans" cxnId="{88118558-B5C5-4A24-AFAF-78A88F2A1C9A}">
      <dgm:prSet/>
      <dgm:spPr/>
      <dgm:t>
        <a:bodyPr/>
        <a:lstStyle/>
        <a:p>
          <a:endParaRPr lang="fr-FR" sz="1600" b="1"/>
        </a:p>
      </dgm:t>
    </dgm:pt>
    <dgm:pt modelId="{F9D006C1-34ED-45F0-BAD2-BD6311763DA8}" type="sibTrans" cxnId="{88118558-B5C5-4A24-AFAF-78A88F2A1C9A}">
      <dgm:prSet/>
      <dgm:spPr/>
      <dgm:t>
        <a:bodyPr/>
        <a:lstStyle/>
        <a:p>
          <a:endParaRPr lang="fr-FR" sz="1600" b="1"/>
        </a:p>
      </dgm:t>
    </dgm:pt>
    <dgm:pt modelId="{B8FC5156-B5C9-41AC-AAA5-FCFCDDFF2EB5}">
      <dgm:prSet phldrT="[Text]" custT="1"/>
      <dgm:spPr/>
      <dgm:t>
        <a:bodyPr/>
        <a:lstStyle/>
        <a:p>
          <a:r>
            <a:rPr lang="fr-FR" sz="1200" b="1" dirty="0" smtClean="0">
              <a:latin typeface="+mn-lt"/>
              <a:cs typeface="Arial" charset="0"/>
            </a:rPr>
            <a:t>Bâtir une vision commune, intégrée, et prospective</a:t>
          </a:r>
          <a:endParaRPr lang="fr-FR" sz="1200" b="1" dirty="0"/>
        </a:p>
      </dgm:t>
    </dgm:pt>
    <dgm:pt modelId="{9C2BCD33-6E20-4CDD-B936-837C7DF948BD}" type="parTrans" cxnId="{55D4C716-F6EF-488C-9607-29F3B05D46D7}">
      <dgm:prSet/>
      <dgm:spPr/>
      <dgm:t>
        <a:bodyPr/>
        <a:lstStyle/>
        <a:p>
          <a:endParaRPr lang="fr-FR" sz="1600" b="1"/>
        </a:p>
      </dgm:t>
    </dgm:pt>
    <dgm:pt modelId="{44243691-E8D3-49D8-92AE-E40D59F7DB2A}" type="sibTrans" cxnId="{55D4C716-F6EF-488C-9607-29F3B05D46D7}">
      <dgm:prSet/>
      <dgm:spPr/>
      <dgm:t>
        <a:bodyPr/>
        <a:lstStyle/>
        <a:p>
          <a:endParaRPr lang="fr-FR" sz="1600" b="1"/>
        </a:p>
      </dgm:t>
    </dgm:pt>
    <dgm:pt modelId="{BE2289A2-6E04-477B-889A-9EA825222172}">
      <dgm:prSet phldrT="[Text]" custT="1"/>
      <dgm:spPr/>
      <dgm:t>
        <a:bodyPr/>
        <a:lstStyle/>
        <a:p>
          <a:r>
            <a:rPr lang="fr-FR" sz="1400" b="1" dirty="0" smtClean="0">
              <a:cs typeface="Arial" charset="0"/>
            </a:rPr>
            <a:t>Participation</a:t>
          </a:r>
          <a:endParaRPr lang="fr-FR" sz="1400" b="1" dirty="0"/>
        </a:p>
      </dgm:t>
    </dgm:pt>
    <dgm:pt modelId="{3C139F63-295E-4B39-957E-1F481A8DDF83}" type="parTrans" cxnId="{23F49DD3-709A-47F8-8C9C-BF74B86F42EA}">
      <dgm:prSet/>
      <dgm:spPr/>
      <dgm:t>
        <a:bodyPr/>
        <a:lstStyle/>
        <a:p>
          <a:endParaRPr lang="fr-FR" sz="1600" b="1"/>
        </a:p>
      </dgm:t>
    </dgm:pt>
    <dgm:pt modelId="{5D976969-4B28-41C3-B817-AD81567EEE1C}" type="sibTrans" cxnId="{23F49DD3-709A-47F8-8C9C-BF74B86F42EA}">
      <dgm:prSet/>
      <dgm:spPr/>
      <dgm:t>
        <a:bodyPr/>
        <a:lstStyle/>
        <a:p>
          <a:endParaRPr lang="fr-FR" sz="1600" b="1"/>
        </a:p>
      </dgm:t>
    </dgm:pt>
    <dgm:pt modelId="{31F0472B-8325-469E-B5A2-8F1584CEEA55}">
      <dgm:prSet phldrT="[Text]" custT="1"/>
      <dgm:spPr/>
      <dgm:t>
        <a:bodyPr/>
        <a:lstStyle/>
        <a:p>
          <a:r>
            <a:rPr lang="fr-FR" sz="1200" b="1" dirty="0" smtClean="0">
              <a:latin typeface="+mn-lt"/>
              <a:cs typeface="Arial" charset="0"/>
            </a:rPr>
            <a:t>Participation effective de l’ensemble des acteurs </a:t>
          </a:r>
          <a:endParaRPr lang="fr-FR" sz="1200" b="1" dirty="0">
            <a:latin typeface="+mn-lt"/>
            <a:cs typeface="Arial" charset="0"/>
          </a:endParaRPr>
        </a:p>
      </dgm:t>
    </dgm:pt>
    <dgm:pt modelId="{594B7B59-8F93-43A9-98CE-DB1054C88485}" type="parTrans" cxnId="{874B0A01-4684-40F7-BA59-166C906D759F}">
      <dgm:prSet/>
      <dgm:spPr/>
      <dgm:t>
        <a:bodyPr/>
        <a:lstStyle/>
        <a:p>
          <a:endParaRPr lang="fr-FR" sz="1600" b="1"/>
        </a:p>
      </dgm:t>
    </dgm:pt>
    <dgm:pt modelId="{7F001197-4089-4428-A8FA-2B820EE838D2}" type="sibTrans" cxnId="{874B0A01-4684-40F7-BA59-166C906D759F}">
      <dgm:prSet/>
      <dgm:spPr/>
      <dgm:t>
        <a:bodyPr/>
        <a:lstStyle/>
        <a:p>
          <a:endParaRPr lang="fr-FR" sz="1600" b="1"/>
        </a:p>
      </dgm:t>
    </dgm:pt>
    <dgm:pt modelId="{09AC3E75-C106-45F6-BC78-E7DD41A47EA7}">
      <dgm:prSet phldrT="[Text]" custT="1"/>
      <dgm:spPr/>
      <dgm:t>
        <a:bodyPr/>
        <a:lstStyle/>
        <a:p>
          <a:r>
            <a:rPr lang="fr-FR" sz="1400" b="1" dirty="0" smtClean="0">
              <a:cs typeface="Arial" charset="0"/>
            </a:rPr>
            <a:t>Contractualisation</a:t>
          </a:r>
          <a:endParaRPr lang="fr-FR" sz="1400" b="1" dirty="0"/>
        </a:p>
      </dgm:t>
    </dgm:pt>
    <dgm:pt modelId="{F1E08901-518C-4E7C-98B0-EB461650DAD3}" type="parTrans" cxnId="{125BF073-7361-4657-94F2-7C315D85697F}">
      <dgm:prSet/>
      <dgm:spPr/>
      <dgm:t>
        <a:bodyPr/>
        <a:lstStyle/>
        <a:p>
          <a:endParaRPr lang="fr-FR" sz="1600" b="1"/>
        </a:p>
      </dgm:t>
    </dgm:pt>
    <dgm:pt modelId="{468E7513-72A5-413E-A657-4CFF91CD3B5A}" type="sibTrans" cxnId="{125BF073-7361-4657-94F2-7C315D85697F}">
      <dgm:prSet/>
      <dgm:spPr/>
      <dgm:t>
        <a:bodyPr/>
        <a:lstStyle/>
        <a:p>
          <a:endParaRPr lang="fr-FR" sz="1600" b="1"/>
        </a:p>
      </dgm:t>
    </dgm:pt>
    <dgm:pt modelId="{27628F22-AFA8-4F79-BDF2-1649F9F3D5E7}">
      <dgm:prSet phldrT="[Text]" custT="1"/>
      <dgm:spPr/>
      <dgm:t>
        <a:bodyPr/>
        <a:lstStyle/>
        <a:p>
          <a:pPr rtl="0"/>
          <a:r>
            <a:rPr lang="fr-FR" sz="1200" b="1" dirty="0" smtClean="0">
              <a:latin typeface="+mn-lt"/>
              <a:cs typeface="Arial" charset="0"/>
            </a:rPr>
            <a:t>Cadre de coopération , de complémentarité , de solidarité et de développement / Outil de mise en œuvre des programmes</a:t>
          </a:r>
          <a:endParaRPr lang="fr-FR" sz="1200" b="1" dirty="0">
            <a:latin typeface="+mn-lt"/>
            <a:cs typeface="Arial" charset="0"/>
          </a:endParaRPr>
        </a:p>
      </dgm:t>
    </dgm:pt>
    <dgm:pt modelId="{73FBC2C6-5EAD-4FEF-B894-2885774701CE}" type="parTrans" cxnId="{FF2BE3D8-F445-4C88-92BD-58F125EEAE60}">
      <dgm:prSet/>
      <dgm:spPr/>
      <dgm:t>
        <a:bodyPr/>
        <a:lstStyle/>
        <a:p>
          <a:endParaRPr lang="fr-FR" sz="1600" b="1"/>
        </a:p>
      </dgm:t>
    </dgm:pt>
    <dgm:pt modelId="{3DD33B22-1926-4B5F-928F-A12DDFABACEC}" type="sibTrans" cxnId="{FF2BE3D8-F445-4C88-92BD-58F125EEAE60}">
      <dgm:prSet/>
      <dgm:spPr/>
      <dgm:t>
        <a:bodyPr/>
        <a:lstStyle/>
        <a:p>
          <a:endParaRPr lang="fr-FR" sz="1600" b="1"/>
        </a:p>
      </dgm:t>
    </dgm:pt>
    <dgm:pt modelId="{63AB3895-F127-41A3-8951-96E62FFA59DF}">
      <dgm:prSet phldrT="[Text]" custT="1"/>
      <dgm:spPr/>
      <dgm:t>
        <a:bodyPr/>
        <a:lstStyle/>
        <a:p>
          <a:r>
            <a:rPr lang="fr-FR" sz="1400" b="1" dirty="0" smtClean="0">
              <a:latin typeface="+mn-lt"/>
              <a:cs typeface="Arial" charset="0"/>
            </a:rPr>
            <a:t>Convergence territoriale</a:t>
          </a:r>
          <a:endParaRPr lang="fr-FR" sz="1400" b="1" dirty="0"/>
        </a:p>
      </dgm:t>
    </dgm:pt>
    <dgm:pt modelId="{80261844-C69D-45C9-9495-2214289183B0}" type="parTrans" cxnId="{3FD232AA-C417-4EB8-9CED-FA359861677F}">
      <dgm:prSet/>
      <dgm:spPr/>
      <dgm:t>
        <a:bodyPr/>
        <a:lstStyle/>
        <a:p>
          <a:endParaRPr lang="fr-FR" sz="1600" b="1"/>
        </a:p>
      </dgm:t>
    </dgm:pt>
    <dgm:pt modelId="{0581E6FC-26FA-43A0-8293-4E847820FC35}" type="sibTrans" cxnId="{3FD232AA-C417-4EB8-9CED-FA359861677F}">
      <dgm:prSet/>
      <dgm:spPr/>
      <dgm:t>
        <a:bodyPr/>
        <a:lstStyle/>
        <a:p>
          <a:endParaRPr lang="fr-FR" sz="1600" b="1"/>
        </a:p>
      </dgm:t>
    </dgm:pt>
    <dgm:pt modelId="{8303FED0-EC7C-4BB8-AD02-E8053DB250F6}" type="pres">
      <dgm:prSet presAssocID="{16CAE4DF-A9B0-4191-AF2F-0783173FF6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2AF33A7-41F5-4498-A66A-A8132959DD68}" type="pres">
      <dgm:prSet presAssocID="{79462129-3151-4C2C-BBE2-D31AD4E52F00}" presName="compNode" presStyleCnt="0"/>
      <dgm:spPr/>
    </dgm:pt>
    <dgm:pt modelId="{A76BFE6C-066C-4378-B95B-BCF3E7F150BA}" type="pres">
      <dgm:prSet presAssocID="{79462129-3151-4C2C-BBE2-D31AD4E52F00}" presName="aNode" presStyleLbl="bgShp" presStyleIdx="0" presStyleCnt="1"/>
      <dgm:spPr/>
      <dgm:t>
        <a:bodyPr/>
        <a:lstStyle/>
        <a:p>
          <a:endParaRPr lang="fr-FR"/>
        </a:p>
      </dgm:t>
    </dgm:pt>
    <dgm:pt modelId="{E2B04590-B877-4E5A-8128-729FFF14EE7F}" type="pres">
      <dgm:prSet presAssocID="{79462129-3151-4C2C-BBE2-D31AD4E52F00}" presName="textNode" presStyleLbl="bgShp" presStyleIdx="0" presStyleCnt="1"/>
      <dgm:spPr/>
      <dgm:t>
        <a:bodyPr/>
        <a:lstStyle/>
        <a:p>
          <a:endParaRPr lang="fr-FR"/>
        </a:p>
      </dgm:t>
    </dgm:pt>
    <dgm:pt modelId="{EC575FA7-DD2F-41B0-8D90-454D7A75D8C3}" type="pres">
      <dgm:prSet presAssocID="{79462129-3151-4C2C-BBE2-D31AD4E52F00}" presName="compChildNode" presStyleCnt="0"/>
      <dgm:spPr/>
    </dgm:pt>
    <dgm:pt modelId="{A790470F-FA59-48FD-AF7E-55B9FAC93541}" type="pres">
      <dgm:prSet presAssocID="{79462129-3151-4C2C-BBE2-D31AD4E52F00}" presName="theInnerList" presStyleCnt="0"/>
      <dgm:spPr/>
    </dgm:pt>
    <dgm:pt modelId="{D7F7CFBA-76A0-4F8C-9CFC-DF13DE064A2E}" type="pres">
      <dgm:prSet presAssocID="{63AB3895-F127-41A3-8951-96E62FFA59D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EA8C84-89BE-49D7-AAFB-0340E8195A09}" type="pres">
      <dgm:prSet presAssocID="{63AB3895-F127-41A3-8951-96E62FFA59DF}" presName="aSpace2" presStyleCnt="0"/>
      <dgm:spPr/>
    </dgm:pt>
    <dgm:pt modelId="{016771D7-A80B-45C9-8AAB-0A6E42F0EE54}" type="pres">
      <dgm:prSet presAssocID="{BE2289A2-6E04-477B-889A-9EA82522217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7A71CB-40B7-4CD8-AAA4-B30B61D87ECC}" type="pres">
      <dgm:prSet presAssocID="{BE2289A2-6E04-477B-889A-9EA825222172}" presName="aSpace2" presStyleCnt="0"/>
      <dgm:spPr/>
    </dgm:pt>
    <dgm:pt modelId="{AD408E8A-5E0F-4316-8255-CA9FA5E326AC}" type="pres">
      <dgm:prSet presAssocID="{09AC3E75-C106-45F6-BC78-E7DD41A47EA7}" presName="childNode" presStyleLbl="node1" presStyleIdx="2" presStyleCnt="3" custScaleY="1574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FB9FA4E-F849-4452-A54C-DEDE9D91D54C}" type="presOf" srcId="{31F0472B-8325-469E-B5A2-8F1584CEEA55}" destId="{016771D7-A80B-45C9-8AAB-0A6E42F0EE54}" srcOrd="0" destOrd="1" presId="urn:microsoft.com/office/officeart/2005/8/layout/lProcess2"/>
    <dgm:cxn modelId="{E4F39FAD-C81C-4DED-BFE4-AF9C0A66C756}" type="presOf" srcId="{16CAE4DF-A9B0-4191-AF2F-0783173FF609}" destId="{8303FED0-EC7C-4BB8-AD02-E8053DB250F6}" srcOrd="0" destOrd="0" presId="urn:microsoft.com/office/officeart/2005/8/layout/lProcess2"/>
    <dgm:cxn modelId="{125BF073-7361-4657-94F2-7C315D85697F}" srcId="{79462129-3151-4C2C-BBE2-D31AD4E52F00}" destId="{09AC3E75-C106-45F6-BC78-E7DD41A47EA7}" srcOrd="2" destOrd="0" parTransId="{F1E08901-518C-4E7C-98B0-EB461650DAD3}" sibTransId="{468E7513-72A5-413E-A657-4CFF91CD3B5A}"/>
    <dgm:cxn modelId="{3FD232AA-C417-4EB8-9CED-FA359861677F}" srcId="{79462129-3151-4C2C-BBE2-D31AD4E52F00}" destId="{63AB3895-F127-41A3-8951-96E62FFA59DF}" srcOrd="0" destOrd="0" parTransId="{80261844-C69D-45C9-9495-2214289183B0}" sibTransId="{0581E6FC-26FA-43A0-8293-4E847820FC35}"/>
    <dgm:cxn modelId="{E789A69A-9C5F-49B2-B550-121EA91C4A27}" type="presOf" srcId="{B8FC5156-B5C9-41AC-AAA5-FCFCDDFF2EB5}" destId="{D7F7CFBA-76A0-4F8C-9CFC-DF13DE064A2E}" srcOrd="0" destOrd="1" presId="urn:microsoft.com/office/officeart/2005/8/layout/lProcess2"/>
    <dgm:cxn modelId="{FF2BE3D8-F445-4C88-92BD-58F125EEAE60}" srcId="{09AC3E75-C106-45F6-BC78-E7DD41A47EA7}" destId="{27628F22-AFA8-4F79-BDF2-1649F9F3D5E7}" srcOrd="0" destOrd="0" parTransId="{73FBC2C6-5EAD-4FEF-B894-2885774701CE}" sibTransId="{3DD33B22-1926-4B5F-928F-A12DDFABACEC}"/>
    <dgm:cxn modelId="{874B0A01-4684-40F7-BA59-166C906D759F}" srcId="{BE2289A2-6E04-477B-889A-9EA825222172}" destId="{31F0472B-8325-469E-B5A2-8F1584CEEA55}" srcOrd="0" destOrd="0" parTransId="{594B7B59-8F93-43A9-98CE-DB1054C88485}" sibTransId="{7F001197-4089-4428-A8FA-2B820EE838D2}"/>
    <dgm:cxn modelId="{23F49DD3-709A-47F8-8C9C-BF74B86F42EA}" srcId="{79462129-3151-4C2C-BBE2-D31AD4E52F00}" destId="{BE2289A2-6E04-477B-889A-9EA825222172}" srcOrd="1" destOrd="0" parTransId="{3C139F63-295E-4B39-957E-1F481A8DDF83}" sibTransId="{5D976969-4B28-41C3-B817-AD81567EEE1C}"/>
    <dgm:cxn modelId="{A1F7332D-1195-4438-9231-743B9E078090}" type="presOf" srcId="{79462129-3151-4C2C-BBE2-D31AD4E52F00}" destId="{E2B04590-B877-4E5A-8128-729FFF14EE7F}" srcOrd="1" destOrd="0" presId="urn:microsoft.com/office/officeart/2005/8/layout/lProcess2"/>
    <dgm:cxn modelId="{DD6CF599-B86B-4C49-A81A-E929911211DA}" type="presOf" srcId="{09AC3E75-C106-45F6-BC78-E7DD41A47EA7}" destId="{AD408E8A-5E0F-4316-8255-CA9FA5E326AC}" srcOrd="0" destOrd="0" presId="urn:microsoft.com/office/officeart/2005/8/layout/lProcess2"/>
    <dgm:cxn modelId="{7AF009E7-7DFC-405A-917A-16F139D5CCF4}" type="presOf" srcId="{63AB3895-F127-41A3-8951-96E62FFA59DF}" destId="{D7F7CFBA-76A0-4F8C-9CFC-DF13DE064A2E}" srcOrd="0" destOrd="0" presId="urn:microsoft.com/office/officeart/2005/8/layout/lProcess2"/>
    <dgm:cxn modelId="{88118558-B5C5-4A24-AFAF-78A88F2A1C9A}" srcId="{16CAE4DF-A9B0-4191-AF2F-0783173FF609}" destId="{79462129-3151-4C2C-BBE2-D31AD4E52F00}" srcOrd="0" destOrd="0" parTransId="{3F8E9857-6117-48B0-ABD0-CB8C836AFF89}" sibTransId="{F9D006C1-34ED-45F0-BAD2-BD6311763DA8}"/>
    <dgm:cxn modelId="{55D4C716-F6EF-488C-9607-29F3B05D46D7}" srcId="{63AB3895-F127-41A3-8951-96E62FFA59DF}" destId="{B8FC5156-B5C9-41AC-AAA5-FCFCDDFF2EB5}" srcOrd="0" destOrd="0" parTransId="{9C2BCD33-6E20-4CDD-B936-837C7DF948BD}" sibTransId="{44243691-E8D3-49D8-92AE-E40D59F7DB2A}"/>
    <dgm:cxn modelId="{F02B0CDC-640F-4EFF-9B5C-B1883D1DB856}" type="presOf" srcId="{27628F22-AFA8-4F79-BDF2-1649F9F3D5E7}" destId="{AD408E8A-5E0F-4316-8255-CA9FA5E326AC}" srcOrd="0" destOrd="1" presId="urn:microsoft.com/office/officeart/2005/8/layout/lProcess2"/>
    <dgm:cxn modelId="{01CAEEDC-9A0B-45BE-BE8D-9AC68EA10826}" type="presOf" srcId="{BE2289A2-6E04-477B-889A-9EA825222172}" destId="{016771D7-A80B-45C9-8AAB-0A6E42F0EE54}" srcOrd="0" destOrd="0" presId="urn:microsoft.com/office/officeart/2005/8/layout/lProcess2"/>
    <dgm:cxn modelId="{7894A36F-FD1D-4C18-A53F-BE1ECF53FBB1}" type="presOf" srcId="{79462129-3151-4C2C-BBE2-D31AD4E52F00}" destId="{A76BFE6C-066C-4378-B95B-BCF3E7F150BA}" srcOrd="0" destOrd="0" presId="urn:microsoft.com/office/officeart/2005/8/layout/lProcess2"/>
    <dgm:cxn modelId="{300F2C18-AC0D-4086-BDBA-267A3D1B59BE}" type="presParOf" srcId="{8303FED0-EC7C-4BB8-AD02-E8053DB250F6}" destId="{52AF33A7-41F5-4498-A66A-A8132959DD68}" srcOrd="0" destOrd="0" presId="urn:microsoft.com/office/officeart/2005/8/layout/lProcess2"/>
    <dgm:cxn modelId="{6E08C862-5258-46DE-B58F-73C1B6D18E3E}" type="presParOf" srcId="{52AF33A7-41F5-4498-A66A-A8132959DD68}" destId="{A76BFE6C-066C-4378-B95B-BCF3E7F150BA}" srcOrd="0" destOrd="0" presId="urn:microsoft.com/office/officeart/2005/8/layout/lProcess2"/>
    <dgm:cxn modelId="{598A9ADF-03F2-4D6E-891F-A3CE95853C41}" type="presParOf" srcId="{52AF33A7-41F5-4498-A66A-A8132959DD68}" destId="{E2B04590-B877-4E5A-8128-729FFF14EE7F}" srcOrd="1" destOrd="0" presId="urn:microsoft.com/office/officeart/2005/8/layout/lProcess2"/>
    <dgm:cxn modelId="{3A42BCB8-C0A8-424D-A811-8FA1D1949748}" type="presParOf" srcId="{52AF33A7-41F5-4498-A66A-A8132959DD68}" destId="{EC575FA7-DD2F-41B0-8D90-454D7A75D8C3}" srcOrd="2" destOrd="0" presId="urn:microsoft.com/office/officeart/2005/8/layout/lProcess2"/>
    <dgm:cxn modelId="{8AED7065-CFC9-4867-933B-7EEC0671D239}" type="presParOf" srcId="{EC575FA7-DD2F-41B0-8D90-454D7A75D8C3}" destId="{A790470F-FA59-48FD-AF7E-55B9FAC93541}" srcOrd="0" destOrd="0" presId="urn:microsoft.com/office/officeart/2005/8/layout/lProcess2"/>
    <dgm:cxn modelId="{7C55D407-179C-4C0B-B5E8-95F82C2817F1}" type="presParOf" srcId="{A790470F-FA59-48FD-AF7E-55B9FAC93541}" destId="{D7F7CFBA-76A0-4F8C-9CFC-DF13DE064A2E}" srcOrd="0" destOrd="0" presId="urn:microsoft.com/office/officeart/2005/8/layout/lProcess2"/>
    <dgm:cxn modelId="{C9073114-0E0E-42EA-9D93-3C5902381AF2}" type="presParOf" srcId="{A790470F-FA59-48FD-AF7E-55B9FAC93541}" destId="{F8EA8C84-89BE-49D7-AAFB-0340E8195A09}" srcOrd="1" destOrd="0" presId="urn:microsoft.com/office/officeart/2005/8/layout/lProcess2"/>
    <dgm:cxn modelId="{F2A3D4D3-5D95-44AE-8D91-90F75258EB62}" type="presParOf" srcId="{A790470F-FA59-48FD-AF7E-55B9FAC93541}" destId="{016771D7-A80B-45C9-8AAB-0A6E42F0EE54}" srcOrd="2" destOrd="0" presId="urn:microsoft.com/office/officeart/2005/8/layout/lProcess2"/>
    <dgm:cxn modelId="{F2FD4C89-2462-4D54-9BC6-0C5B92195EE8}" type="presParOf" srcId="{A790470F-FA59-48FD-AF7E-55B9FAC93541}" destId="{297A71CB-40B7-4CD8-AAA4-B30B61D87ECC}" srcOrd="3" destOrd="0" presId="urn:microsoft.com/office/officeart/2005/8/layout/lProcess2"/>
    <dgm:cxn modelId="{24A9C3B6-A225-41A9-A4AA-26B61412E480}" type="presParOf" srcId="{A790470F-FA59-48FD-AF7E-55B9FAC93541}" destId="{AD408E8A-5E0F-4316-8255-CA9FA5E326AC}" srcOrd="4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CDF4E-82F1-471C-B74A-2CD26700B341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7F542D04-0C7C-45A2-BEE4-13D7D44C618D}">
      <dgm:prSet custT="1"/>
      <dgm:spPr/>
      <dgm:t>
        <a:bodyPr/>
        <a:lstStyle/>
        <a:p>
          <a:r>
            <a:rPr lang="fr-FR" sz="800" b="1" dirty="0" smtClean="0">
              <a:solidFill>
                <a:schemeClr val="tx2"/>
              </a:solidFill>
              <a:latin typeface="+mn-lt"/>
              <a:cs typeface="Arial" charset="0"/>
            </a:rPr>
            <a:t>NATIONALE</a:t>
          </a:r>
        </a:p>
      </dgm:t>
    </dgm:pt>
    <dgm:pt modelId="{BFAE6A1E-3961-406B-A9FB-102521819122}" type="parTrans" cxnId="{2ED8A1FC-71B2-4C3C-B68A-FA8698C45D94}">
      <dgm:prSet/>
      <dgm:spPr/>
      <dgm:t>
        <a:bodyPr/>
        <a:lstStyle/>
        <a:p>
          <a:endParaRPr lang="fr-FR" sz="2800">
            <a:solidFill>
              <a:schemeClr val="tx2"/>
            </a:solidFill>
          </a:endParaRPr>
        </a:p>
      </dgm:t>
    </dgm:pt>
    <dgm:pt modelId="{2EF5BDD3-98B2-4224-B821-8252FD2EED32}" type="sibTrans" cxnId="{2ED8A1FC-71B2-4C3C-B68A-FA8698C45D94}">
      <dgm:prSet/>
      <dgm:spPr/>
      <dgm:t>
        <a:bodyPr/>
        <a:lstStyle/>
        <a:p>
          <a:endParaRPr lang="fr-FR" sz="2800">
            <a:solidFill>
              <a:schemeClr val="tx2"/>
            </a:solidFill>
          </a:endParaRPr>
        </a:p>
      </dgm:t>
    </dgm:pt>
    <dgm:pt modelId="{DA58350B-B77D-4E30-B260-DAE715B57913}">
      <dgm:prSet custT="1"/>
      <dgm:spPr/>
      <dgm:t>
        <a:bodyPr/>
        <a:lstStyle/>
        <a:p>
          <a:r>
            <a:rPr lang="fr-FR" sz="800" b="1" dirty="0" smtClean="0">
              <a:solidFill>
                <a:schemeClr val="tx2"/>
              </a:solidFill>
              <a:latin typeface="+mn-lt"/>
              <a:cs typeface="Arial" charset="0"/>
            </a:rPr>
            <a:t>REGIONALE</a:t>
          </a:r>
        </a:p>
      </dgm:t>
    </dgm:pt>
    <dgm:pt modelId="{010538D2-A3E2-443B-8F9E-9131233E6104}" type="parTrans" cxnId="{AA72FD71-597E-4DCB-A85B-E6DC2020E39B}">
      <dgm:prSet/>
      <dgm:spPr/>
      <dgm:t>
        <a:bodyPr/>
        <a:lstStyle/>
        <a:p>
          <a:endParaRPr lang="fr-FR" sz="2800">
            <a:solidFill>
              <a:schemeClr val="tx2"/>
            </a:solidFill>
          </a:endParaRPr>
        </a:p>
      </dgm:t>
    </dgm:pt>
    <dgm:pt modelId="{0521F95E-06F5-42B1-A435-94C4D0A4DC68}" type="sibTrans" cxnId="{AA72FD71-597E-4DCB-A85B-E6DC2020E39B}">
      <dgm:prSet/>
      <dgm:spPr/>
      <dgm:t>
        <a:bodyPr/>
        <a:lstStyle/>
        <a:p>
          <a:endParaRPr lang="fr-FR" sz="2800">
            <a:solidFill>
              <a:schemeClr val="tx2"/>
            </a:solidFill>
          </a:endParaRPr>
        </a:p>
      </dgm:t>
    </dgm:pt>
    <dgm:pt modelId="{1F35AF4B-4C8B-4F54-8355-ED37A57972C5}">
      <dgm:prSet custT="1"/>
      <dgm:spPr/>
      <dgm:t>
        <a:bodyPr/>
        <a:lstStyle/>
        <a:p>
          <a:r>
            <a:rPr lang="fr-FR" sz="800" b="1" dirty="0" smtClean="0">
              <a:solidFill>
                <a:schemeClr val="tx2"/>
              </a:solidFill>
              <a:latin typeface="+mn-lt"/>
              <a:cs typeface="Arial" charset="0"/>
            </a:rPr>
            <a:t>INTER-COMMUNALE</a:t>
          </a:r>
          <a:endParaRPr lang="fr-FR" sz="800" b="1" dirty="0">
            <a:solidFill>
              <a:schemeClr val="tx2"/>
            </a:solidFill>
            <a:latin typeface="+mn-lt"/>
            <a:cs typeface="Arial" charset="0"/>
          </a:endParaRPr>
        </a:p>
      </dgm:t>
    </dgm:pt>
    <dgm:pt modelId="{56154945-B011-42DE-80B2-43B4113DE323}" type="parTrans" cxnId="{9D242FC0-CB4F-4664-B51D-F44E2624CC1D}">
      <dgm:prSet/>
      <dgm:spPr/>
      <dgm:t>
        <a:bodyPr/>
        <a:lstStyle/>
        <a:p>
          <a:endParaRPr lang="fr-FR" sz="2800">
            <a:solidFill>
              <a:schemeClr val="tx2"/>
            </a:solidFill>
          </a:endParaRPr>
        </a:p>
      </dgm:t>
    </dgm:pt>
    <dgm:pt modelId="{6856106A-C723-4102-A28A-3805F504BFF8}" type="sibTrans" cxnId="{9D242FC0-CB4F-4664-B51D-F44E2624CC1D}">
      <dgm:prSet/>
      <dgm:spPr/>
      <dgm:t>
        <a:bodyPr/>
        <a:lstStyle/>
        <a:p>
          <a:endParaRPr lang="fr-FR" sz="2800">
            <a:solidFill>
              <a:schemeClr val="tx2"/>
            </a:solidFill>
          </a:endParaRPr>
        </a:p>
      </dgm:t>
    </dgm:pt>
    <dgm:pt modelId="{E44CF889-C009-4B01-82A4-5F90B587100F}">
      <dgm:prSet custT="1"/>
      <dgm:spPr/>
      <dgm:t>
        <a:bodyPr/>
        <a:lstStyle/>
        <a:p>
          <a:r>
            <a:rPr lang="fr-FR" sz="800" b="1" dirty="0" smtClean="0">
              <a:solidFill>
                <a:schemeClr val="tx2"/>
              </a:solidFill>
              <a:latin typeface="+mn-lt"/>
              <a:cs typeface="Arial" charset="0"/>
            </a:rPr>
            <a:t>COMMUNALE</a:t>
          </a:r>
          <a:endParaRPr lang="fr-FR" sz="800" b="1" dirty="0">
            <a:solidFill>
              <a:schemeClr val="tx2"/>
            </a:solidFill>
            <a:latin typeface="+mn-lt"/>
            <a:cs typeface="Arial" charset="0"/>
          </a:endParaRPr>
        </a:p>
      </dgm:t>
    </dgm:pt>
    <dgm:pt modelId="{ED820083-A88E-4D15-88F6-57C642FA819A}" type="parTrans" cxnId="{9AE4E880-48D1-4338-BE35-80140AB47631}">
      <dgm:prSet/>
      <dgm:spPr/>
      <dgm:t>
        <a:bodyPr/>
        <a:lstStyle/>
        <a:p>
          <a:endParaRPr lang="fr-FR" sz="2800">
            <a:solidFill>
              <a:schemeClr val="tx2"/>
            </a:solidFill>
          </a:endParaRPr>
        </a:p>
      </dgm:t>
    </dgm:pt>
    <dgm:pt modelId="{8FEB8B62-AF8E-401C-BFFC-E16A64484D0B}" type="sibTrans" cxnId="{9AE4E880-48D1-4338-BE35-80140AB47631}">
      <dgm:prSet/>
      <dgm:spPr/>
      <dgm:t>
        <a:bodyPr/>
        <a:lstStyle/>
        <a:p>
          <a:endParaRPr lang="fr-FR" sz="2800">
            <a:solidFill>
              <a:schemeClr val="tx2"/>
            </a:solidFill>
          </a:endParaRPr>
        </a:p>
      </dgm:t>
    </dgm:pt>
    <dgm:pt modelId="{5E1906D1-A585-415D-BD4A-64AB27C12C18}" type="pres">
      <dgm:prSet presAssocID="{ED6CDF4E-82F1-471C-B74A-2CD26700B34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B6E7232-AE4F-4239-B6AC-A9D034F44E25}" type="pres">
      <dgm:prSet presAssocID="{ED6CDF4E-82F1-471C-B74A-2CD26700B341}" presName="comp1" presStyleCnt="0"/>
      <dgm:spPr/>
    </dgm:pt>
    <dgm:pt modelId="{351B8728-E366-45C6-975E-1F663BE78DEE}" type="pres">
      <dgm:prSet presAssocID="{ED6CDF4E-82F1-471C-B74A-2CD26700B341}" presName="circle1" presStyleLbl="node1" presStyleIdx="0" presStyleCnt="4"/>
      <dgm:spPr/>
      <dgm:t>
        <a:bodyPr/>
        <a:lstStyle/>
        <a:p>
          <a:endParaRPr lang="fr-FR"/>
        </a:p>
      </dgm:t>
    </dgm:pt>
    <dgm:pt modelId="{379DD81A-0BDE-4A6D-874A-EED05057886C}" type="pres">
      <dgm:prSet presAssocID="{ED6CDF4E-82F1-471C-B74A-2CD26700B341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554BE7-D020-49CB-8A3F-01D6F399536E}" type="pres">
      <dgm:prSet presAssocID="{ED6CDF4E-82F1-471C-B74A-2CD26700B341}" presName="comp2" presStyleCnt="0"/>
      <dgm:spPr/>
    </dgm:pt>
    <dgm:pt modelId="{A0F22BBF-A74F-42E2-B861-D0D56629E572}" type="pres">
      <dgm:prSet presAssocID="{ED6CDF4E-82F1-471C-B74A-2CD26700B341}" presName="circle2" presStyleLbl="node1" presStyleIdx="1" presStyleCnt="4"/>
      <dgm:spPr/>
      <dgm:t>
        <a:bodyPr/>
        <a:lstStyle/>
        <a:p>
          <a:endParaRPr lang="fr-FR"/>
        </a:p>
      </dgm:t>
    </dgm:pt>
    <dgm:pt modelId="{EF8023D3-9B9D-4F4F-89AB-F326AEB1EE7A}" type="pres">
      <dgm:prSet presAssocID="{ED6CDF4E-82F1-471C-B74A-2CD26700B341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190C28-AE5D-4591-840D-72B23BF63500}" type="pres">
      <dgm:prSet presAssocID="{ED6CDF4E-82F1-471C-B74A-2CD26700B341}" presName="comp3" presStyleCnt="0"/>
      <dgm:spPr/>
    </dgm:pt>
    <dgm:pt modelId="{76620193-D773-49AD-A3C3-59AC1F0A1FBB}" type="pres">
      <dgm:prSet presAssocID="{ED6CDF4E-82F1-471C-B74A-2CD26700B341}" presName="circle3" presStyleLbl="node1" presStyleIdx="2" presStyleCnt="4"/>
      <dgm:spPr/>
      <dgm:t>
        <a:bodyPr/>
        <a:lstStyle/>
        <a:p>
          <a:endParaRPr lang="fr-FR"/>
        </a:p>
      </dgm:t>
    </dgm:pt>
    <dgm:pt modelId="{6251BEC9-9E39-4CF6-8C17-56BED5810B1F}" type="pres">
      <dgm:prSet presAssocID="{ED6CDF4E-82F1-471C-B74A-2CD26700B341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F8E9B1-A536-42B2-93C1-D3715C8C4FA7}" type="pres">
      <dgm:prSet presAssocID="{ED6CDF4E-82F1-471C-B74A-2CD26700B341}" presName="comp4" presStyleCnt="0"/>
      <dgm:spPr/>
    </dgm:pt>
    <dgm:pt modelId="{B7AE9708-3428-4B71-A6F9-094FB2226F36}" type="pres">
      <dgm:prSet presAssocID="{ED6CDF4E-82F1-471C-B74A-2CD26700B341}" presName="circle4" presStyleLbl="node1" presStyleIdx="3" presStyleCnt="4"/>
      <dgm:spPr/>
      <dgm:t>
        <a:bodyPr/>
        <a:lstStyle/>
        <a:p>
          <a:endParaRPr lang="fr-FR"/>
        </a:p>
      </dgm:t>
    </dgm:pt>
    <dgm:pt modelId="{6DAA1AD8-329F-4840-8E75-5A77F7D9B054}" type="pres">
      <dgm:prSet presAssocID="{ED6CDF4E-82F1-471C-B74A-2CD26700B341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6EE380-1AB5-4F6A-AC64-953967990954}" type="presOf" srcId="{E44CF889-C009-4B01-82A4-5F90B587100F}" destId="{6DAA1AD8-329F-4840-8E75-5A77F7D9B054}" srcOrd="1" destOrd="0" presId="urn:microsoft.com/office/officeart/2005/8/layout/venn2"/>
    <dgm:cxn modelId="{AA72FD71-597E-4DCB-A85B-E6DC2020E39B}" srcId="{ED6CDF4E-82F1-471C-B74A-2CD26700B341}" destId="{DA58350B-B77D-4E30-B260-DAE715B57913}" srcOrd="1" destOrd="0" parTransId="{010538D2-A3E2-443B-8F9E-9131233E6104}" sibTransId="{0521F95E-06F5-42B1-A435-94C4D0A4DC68}"/>
    <dgm:cxn modelId="{B072DFB5-DB46-4148-8EDD-00E70DBA64F2}" type="presOf" srcId="{7F542D04-0C7C-45A2-BEE4-13D7D44C618D}" destId="{351B8728-E366-45C6-975E-1F663BE78DEE}" srcOrd="0" destOrd="0" presId="urn:microsoft.com/office/officeart/2005/8/layout/venn2"/>
    <dgm:cxn modelId="{6EAA070E-7FB1-470D-914E-A4958556C916}" type="presOf" srcId="{DA58350B-B77D-4E30-B260-DAE715B57913}" destId="{A0F22BBF-A74F-42E2-B861-D0D56629E572}" srcOrd="0" destOrd="0" presId="urn:microsoft.com/office/officeart/2005/8/layout/venn2"/>
    <dgm:cxn modelId="{FC57EB9A-3E96-4582-AE7C-E6FAF83CF15E}" type="presOf" srcId="{E44CF889-C009-4B01-82A4-5F90B587100F}" destId="{B7AE9708-3428-4B71-A6F9-094FB2226F36}" srcOrd="0" destOrd="0" presId="urn:microsoft.com/office/officeart/2005/8/layout/venn2"/>
    <dgm:cxn modelId="{2ED8A1FC-71B2-4C3C-B68A-FA8698C45D94}" srcId="{ED6CDF4E-82F1-471C-B74A-2CD26700B341}" destId="{7F542D04-0C7C-45A2-BEE4-13D7D44C618D}" srcOrd="0" destOrd="0" parTransId="{BFAE6A1E-3961-406B-A9FB-102521819122}" sibTransId="{2EF5BDD3-98B2-4224-B821-8252FD2EED32}"/>
    <dgm:cxn modelId="{AEC802B2-73D7-4CEC-8354-829EF50CA76E}" type="presOf" srcId="{DA58350B-B77D-4E30-B260-DAE715B57913}" destId="{EF8023D3-9B9D-4F4F-89AB-F326AEB1EE7A}" srcOrd="1" destOrd="0" presId="urn:microsoft.com/office/officeart/2005/8/layout/venn2"/>
    <dgm:cxn modelId="{434A0F5F-E180-4DF6-B958-4F3134526222}" type="presOf" srcId="{7F542D04-0C7C-45A2-BEE4-13D7D44C618D}" destId="{379DD81A-0BDE-4A6D-874A-EED05057886C}" srcOrd="1" destOrd="0" presId="urn:microsoft.com/office/officeart/2005/8/layout/venn2"/>
    <dgm:cxn modelId="{9AE4E880-48D1-4338-BE35-80140AB47631}" srcId="{ED6CDF4E-82F1-471C-B74A-2CD26700B341}" destId="{E44CF889-C009-4B01-82A4-5F90B587100F}" srcOrd="3" destOrd="0" parTransId="{ED820083-A88E-4D15-88F6-57C642FA819A}" sibTransId="{8FEB8B62-AF8E-401C-BFFC-E16A64484D0B}"/>
    <dgm:cxn modelId="{A5ACFC17-DBF3-4510-B109-0BC7CC256F04}" type="presOf" srcId="{1F35AF4B-4C8B-4F54-8355-ED37A57972C5}" destId="{6251BEC9-9E39-4CF6-8C17-56BED5810B1F}" srcOrd="1" destOrd="0" presId="urn:microsoft.com/office/officeart/2005/8/layout/venn2"/>
    <dgm:cxn modelId="{9D242FC0-CB4F-4664-B51D-F44E2624CC1D}" srcId="{ED6CDF4E-82F1-471C-B74A-2CD26700B341}" destId="{1F35AF4B-4C8B-4F54-8355-ED37A57972C5}" srcOrd="2" destOrd="0" parTransId="{56154945-B011-42DE-80B2-43B4113DE323}" sibTransId="{6856106A-C723-4102-A28A-3805F504BFF8}"/>
    <dgm:cxn modelId="{F711B0EE-7025-4D98-9190-67D746660A1C}" type="presOf" srcId="{1F35AF4B-4C8B-4F54-8355-ED37A57972C5}" destId="{76620193-D773-49AD-A3C3-59AC1F0A1FBB}" srcOrd="0" destOrd="0" presId="urn:microsoft.com/office/officeart/2005/8/layout/venn2"/>
    <dgm:cxn modelId="{C82B07D9-DFBE-4BC1-ABB2-C2BACC7F7E3D}" type="presOf" srcId="{ED6CDF4E-82F1-471C-B74A-2CD26700B341}" destId="{5E1906D1-A585-415D-BD4A-64AB27C12C18}" srcOrd="0" destOrd="0" presId="urn:microsoft.com/office/officeart/2005/8/layout/venn2"/>
    <dgm:cxn modelId="{508419E3-775F-4D50-B3FC-D509A61BD092}" type="presParOf" srcId="{5E1906D1-A585-415D-BD4A-64AB27C12C18}" destId="{5B6E7232-AE4F-4239-B6AC-A9D034F44E25}" srcOrd="0" destOrd="0" presId="urn:microsoft.com/office/officeart/2005/8/layout/venn2"/>
    <dgm:cxn modelId="{C6EBDEDA-C406-4566-9658-31AEC63DAF81}" type="presParOf" srcId="{5B6E7232-AE4F-4239-B6AC-A9D034F44E25}" destId="{351B8728-E366-45C6-975E-1F663BE78DEE}" srcOrd="0" destOrd="0" presId="urn:microsoft.com/office/officeart/2005/8/layout/venn2"/>
    <dgm:cxn modelId="{B457C797-E949-4A1F-992C-9178EC6F5743}" type="presParOf" srcId="{5B6E7232-AE4F-4239-B6AC-A9D034F44E25}" destId="{379DD81A-0BDE-4A6D-874A-EED05057886C}" srcOrd="1" destOrd="0" presId="urn:microsoft.com/office/officeart/2005/8/layout/venn2"/>
    <dgm:cxn modelId="{6BB012F8-DE0A-4E08-AE06-CB1F23E89BB5}" type="presParOf" srcId="{5E1906D1-A585-415D-BD4A-64AB27C12C18}" destId="{73554BE7-D020-49CB-8A3F-01D6F399536E}" srcOrd="1" destOrd="0" presId="urn:microsoft.com/office/officeart/2005/8/layout/venn2"/>
    <dgm:cxn modelId="{C12CED05-C15B-43A5-8EB6-ED43809FF7AB}" type="presParOf" srcId="{73554BE7-D020-49CB-8A3F-01D6F399536E}" destId="{A0F22BBF-A74F-42E2-B861-D0D56629E572}" srcOrd="0" destOrd="0" presId="urn:microsoft.com/office/officeart/2005/8/layout/venn2"/>
    <dgm:cxn modelId="{76A29048-EFC2-453A-951D-51E25ACF30F6}" type="presParOf" srcId="{73554BE7-D020-49CB-8A3F-01D6F399536E}" destId="{EF8023D3-9B9D-4F4F-89AB-F326AEB1EE7A}" srcOrd="1" destOrd="0" presId="urn:microsoft.com/office/officeart/2005/8/layout/venn2"/>
    <dgm:cxn modelId="{9DC35E12-8DE6-4E4A-9497-5942762BC025}" type="presParOf" srcId="{5E1906D1-A585-415D-BD4A-64AB27C12C18}" destId="{0A190C28-AE5D-4591-840D-72B23BF63500}" srcOrd="2" destOrd="0" presId="urn:microsoft.com/office/officeart/2005/8/layout/venn2"/>
    <dgm:cxn modelId="{ADE99B9C-FF40-4FFA-B9DD-373C23A12CFD}" type="presParOf" srcId="{0A190C28-AE5D-4591-840D-72B23BF63500}" destId="{76620193-D773-49AD-A3C3-59AC1F0A1FBB}" srcOrd="0" destOrd="0" presId="urn:microsoft.com/office/officeart/2005/8/layout/venn2"/>
    <dgm:cxn modelId="{50842C10-6129-43F9-920D-5AEBD2F83655}" type="presParOf" srcId="{0A190C28-AE5D-4591-840D-72B23BF63500}" destId="{6251BEC9-9E39-4CF6-8C17-56BED5810B1F}" srcOrd="1" destOrd="0" presId="urn:microsoft.com/office/officeart/2005/8/layout/venn2"/>
    <dgm:cxn modelId="{BD1690B3-02BF-4DD7-83C1-D16EF303DDD7}" type="presParOf" srcId="{5E1906D1-A585-415D-BD4A-64AB27C12C18}" destId="{45F8E9B1-A536-42B2-93C1-D3715C8C4FA7}" srcOrd="3" destOrd="0" presId="urn:microsoft.com/office/officeart/2005/8/layout/venn2"/>
    <dgm:cxn modelId="{ED7EEA66-5195-4888-9613-A6E50DE209D4}" type="presParOf" srcId="{45F8E9B1-A536-42B2-93C1-D3715C8C4FA7}" destId="{B7AE9708-3428-4B71-A6F9-094FB2226F36}" srcOrd="0" destOrd="0" presId="urn:microsoft.com/office/officeart/2005/8/layout/venn2"/>
    <dgm:cxn modelId="{857670C8-1C13-4060-A574-CC4BB9760C20}" type="presParOf" srcId="{45F8E9B1-A536-42B2-93C1-D3715C8C4FA7}" destId="{6DAA1AD8-329F-4840-8E75-5A77F7D9B054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075303-6D45-4CFD-9C95-9FA80B92FCE1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7E6F1EA-9D47-4DE6-B624-8E77BC400561}">
      <dgm:prSet phldrT="[Text]" custT="1"/>
      <dgm:spPr/>
      <dgm:t>
        <a:bodyPr/>
        <a:lstStyle/>
        <a:p>
          <a:pPr algn="ctr"/>
          <a:r>
            <a:rPr lang="fr-FR" sz="1400" b="1" dirty="0" smtClean="0">
              <a:latin typeface="+mn-lt"/>
              <a:cs typeface="Times New Roman" pitchFamily="18" charset="0"/>
            </a:rPr>
            <a:t>Observer et anticiper </a:t>
          </a:r>
          <a:endParaRPr lang="fr-FR" sz="1400" dirty="0">
            <a:latin typeface="+mn-lt"/>
          </a:endParaRPr>
        </a:p>
      </dgm:t>
    </dgm:pt>
    <dgm:pt modelId="{40DC3AB3-0FE4-434E-8052-9F33316560D9}" type="parTrans" cxnId="{F9B6EEBC-48D2-4D72-B8EB-DB39D243D49B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2D817E34-4522-4F84-BCD7-C6EF093CC7AF}" type="sibTrans" cxnId="{F9B6EEBC-48D2-4D72-B8EB-DB39D243D49B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sz="1400">
            <a:latin typeface="+mn-lt"/>
          </a:endParaRPr>
        </a:p>
      </dgm:t>
    </dgm:pt>
    <dgm:pt modelId="{8023540E-1F8D-42B2-90D5-3D0848F60FA1}">
      <dgm:prSet custT="1"/>
      <dgm:spPr/>
      <dgm:t>
        <a:bodyPr/>
        <a:lstStyle/>
        <a:p>
          <a:pPr algn="ctr"/>
          <a:r>
            <a:rPr lang="fr-FR" sz="1400" b="1" dirty="0" smtClean="0">
              <a:latin typeface="+mn-lt"/>
              <a:cs typeface="Times New Roman" pitchFamily="18" charset="0"/>
            </a:rPr>
            <a:t>Mener des réflexions stratégiques </a:t>
          </a:r>
          <a:endParaRPr lang="fr-FR" sz="1400" b="1" dirty="0">
            <a:latin typeface="+mn-lt"/>
            <a:cs typeface="Times New Roman" pitchFamily="18" charset="0"/>
          </a:endParaRPr>
        </a:p>
      </dgm:t>
    </dgm:pt>
    <dgm:pt modelId="{98553D24-D37A-4CDE-BA30-18401D16D76F}" type="parTrans" cxnId="{A90F926B-A913-4784-82B5-F438A1E14B2C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0954798A-25D4-4EEE-9589-5E4199DB0389}" type="sibTrans" cxnId="{A90F926B-A913-4784-82B5-F438A1E14B2C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sz="1400">
            <a:latin typeface="+mn-lt"/>
          </a:endParaRPr>
        </a:p>
      </dgm:t>
    </dgm:pt>
    <dgm:pt modelId="{C28A9E4E-5A0D-4C0B-826C-692E72649AEE}">
      <dgm:prSet custT="1"/>
      <dgm:spPr/>
      <dgm:t>
        <a:bodyPr/>
        <a:lstStyle/>
        <a:p>
          <a:pPr algn="ctr"/>
          <a:r>
            <a:rPr lang="fr-FR" sz="1400" b="1" dirty="0" smtClean="0">
              <a:latin typeface="+mn-lt"/>
              <a:cs typeface="Times New Roman" pitchFamily="18" charset="0"/>
            </a:rPr>
            <a:t>Accompagner et appuyer les initiatives de développement </a:t>
          </a:r>
          <a:endParaRPr lang="fr-FR" sz="1400" b="1" dirty="0">
            <a:latin typeface="+mn-lt"/>
            <a:cs typeface="Times New Roman" pitchFamily="18" charset="0"/>
          </a:endParaRPr>
        </a:p>
      </dgm:t>
    </dgm:pt>
    <dgm:pt modelId="{2EFE8659-2A18-4D33-89D9-B95AA13841DC}" type="parTrans" cxnId="{CFB45561-B920-414A-A476-34902F453A14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0D09E0CB-CA94-4601-8C14-5FAEF36C78D8}" type="sibTrans" cxnId="{CFB45561-B920-414A-A476-34902F453A14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 sz="1400">
            <a:latin typeface="+mn-lt"/>
          </a:endParaRPr>
        </a:p>
      </dgm:t>
    </dgm:pt>
    <dgm:pt modelId="{5B8C6D73-4A7F-47A2-874D-4059FDF9376A}">
      <dgm:prSet custT="1"/>
      <dgm:spPr/>
      <dgm:t>
        <a:bodyPr/>
        <a:lstStyle/>
        <a:p>
          <a:r>
            <a:rPr lang="fr-FR" sz="1400" b="1" dirty="0" smtClean="0">
              <a:latin typeface="+mn-lt"/>
              <a:cs typeface="Times New Roman" pitchFamily="18" charset="0"/>
            </a:rPr>
            <a:t>Participer à l’évaluation des politiques et des actions publiques</a:t>
          </a:r>
          <a:endParaRPr lang="fr-FR" sz="1400" b="1" dirty="0">
            <a:latin typeface="+mn-lt"/>
            <a:cs typeface="Times New Roman" pitchFamily="18" charset="0"/>
          </a:endParaRPr>
        </a:p>
      </dgm:t>
    </dgm:pt>
    <dgm:pt modelId="{6F65E6BB-C385-4CF0-B95F-1C96E0F89AC0}" type="parTrans" cxnId="{841A3D60-3830-4EB9-B9F3-077F93FF8587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8C41BC5D-8154-4801-925D-E8E4C4B1593A}" type="sibTrans" cxnId="{841A3D60-3830-4EB9-B9F3-077F93FF8587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FR" sz="1400">
            <a:latin typeface="+mn-lt"/>
          </a:endParaRPr>
        </a:p>
      </dgm:t>
    </dgm:pt>
    <dgm:pt modelId="{02F751DA-C4A5-426A-8C1E-4190C9A702A0}">
      <dgm:prSet phldrT="[Text]" custT="1"/>
      <dgm:spPr/>
      <dgm:t>
        <a:bodyPr/>
        <a:lstStyle/>
        <a:p>
          <a:r>
            <a:rPr lang="fr-FR" sz="2000" dirty="0" smtClean="0">
              <a:latin typeface="+mn-lt"/>
              <a:cs typeface="Times New Roman" pitchFamily="18" charset="0"/>
            </a:rPr>
            <a:t>Quatre missions principales visant à garantir </a:t>
          </a:r>
          <a:r>
            <a:rPr lang="fr-FR" sz="2000" b="1" dirty="0" smtClean="0">
              <a:latin typeface="+mn-lt"/>
              <a:cs typeface="Times New Roman" pitchFamily="18" charset="0"/>
            </a:rPr>
            <a:t>l’intégration</a:t>
          </a:r>
          <a:r>
            <a:rPr lang="fr-FR" sz="2000" dirty="0" smtClean="0">
              <a:latin typeface="+mn-lt"/>
              <a:cs typeface="Times New Roman" pitchFamily="18" charset="0"/>
            </a:rPr>
            <a:t> et la </a:t>
          </a:r>
          <a:r>
            <a:rPr lang="fr-FR" sz="2000" b="1" dirty="0" smtClean="0">
              <a:latin typeface="+mn-lt"/>
              <a:cs typeface="Times New Roman" pitchFamily="18" charset="0"/>
            </a:rPr>
            <a:t>cohérence</a:t>
          </a:r>
          <a:r>
            <a:rPr lang="fr-FR" sz="2000" dirty="0" smtClean="0">
              <a:latin typeface="+mn-lt"/>
              <a:cs typeface="Times New Roman" pitchFamily="18" charset="0"/>
            </a:rPr>
            <a:t> de l’action publique pour un </a:t>
          </a:r>
          <a:r>
            <a:rPr lang="fr-FR" sz="2000" b="1" dirty="0" smtClean="0">
              <a:latin typeface="+mn-lt"/>
              <a:cs typeface="Times New Roman" pitchFamily="18" charset="0"/>
            </a:rPr>
            <a:t>développement durable</a:t>
          </a:r>
          <a:r>
            <a:rPr lang="fr-FR" sz="2000" dirty="0" smtClean="0">
              <a:latin typeface="+mn-lt"/>
              <a:cs typeface="Times New Roman" pitchFamily="18" charset="0"/>
            </a:rPr>
            <a:t> de l’ensemble du territoire national:</a:t>
          </a:r>
          <a:endParaRPr lang="fr-FR" sz="2000" dirty="0">
            <a:latin typeface="+mn-lt"/>
          </a:endParaRPr>
        </a:p>
      </dgm:t>
    </dgm:pt>
    <dgm:pt modelId="{51EA6AE3-BA5B-4973-842B-BEDA01AF678B}" type="parTrans" cxnId="{4708CA26-0161-4FDF-8081-5E1B1B2EDB42}">
      <dgm:prSet/>
      <dgm:spPr/>
      <dgm:t>
        <a:bodyPr/>
        <a:lstStyle/>
        <a:p>
          <a:endParaRPr lang="fr-FR"/>
        </a:p>
      </dgm:t>
    </dgm:pt>
    <dgm:pt modelId="{978276BF-FD1F-462E-A093-7D8CBBEAF72B}" type="sibTrans" cxnId="{4708CA26-0161-4FDF-8081-5E1B1B2EDB42}">
      <dgm:prSet/>
      <dgm:spPr/>
      <dgm:t>
        <a:bodyPr/>
        <a:lstStyle/>
        <a:p>
          <a:endParaRPr lang="fr-FR"/>
        </a:p>
      </dgm:t>
    </dgm:pt>
    <dgm:pt modelId="{100D1DE4-492B-4BA5-8008-D1947F66A4A4}" type="pres">
      <dgm:prSet presAssocID="{DE075303-6D45-4CFD-9C95-9FA80B92FC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1C71E47B-B7A7-40AD-ADD9-782A16032F58}" type="pres">
      <dgm:prSet presAssocID="{DE075303-6D45-4CFD-9C95-9FA80B92FCE1}" presName="Name1" presStyleCnt="0"/>
      <dgm:spPr/>
    </dgm:pt>
    <dgm:pt modelId="{909F364E-D05B-4226-A41E-CE9C38F6E84F}" type="pres">
      <dgm:prSet presAssocID="{978276BF-FD1F-462E-A093-7D8CBBEAF72B}" presName="picture_1" presStyleCnt="0"/>
      <dgm:spPr/>
    </dgm:pt>
    <dgm:pt modelId="{7E0C103D-3B1F-4007-A5ED-AF7D88D109FC}" type="pres">
      <dgm:prSet presAssocID="{978276BF-FD1F-462E-A093-7D8CBBEAF72B}" presName="pictureRepeatNode" presStyleLbl="alignImgPlace1" presStyleIdx="0" presStyleCnt="5"/>
      <dgm:spPr/>
      <dgm:t>
        <a:bodyPr/>
        <a:lstStyle/>
        <a:p>
          <a:endParaRPr lang="fr-FR"/>
        </a:p>
      </dgm:t>
    </dgm:pt>
    <dgm:pt modelId="{4FF6E8DB-3F34-4617-B504-4F412A12A6E4}" type="pres">
      <dgm:prSet presAssocID="{02F751DA-C4A5-426A-8C1E-4190C9A702A0}" presName="text_1" presStyleLbl="node1" presStyleIdx="0" presStyleCnt="0" custLinFactNeighborX="2567" custLinFactNeighborY="-430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E6E8EE-558C-4083-B816-7BA70EA0B87A}" type="pres">
      <dgm:prSet presAssocID="{2D817E34-4522-4F84-BCD7-C6EF093CC7AF}" presName="picture_2" presStyleCnt="0"/>
      <dgm:spPr/>
    </dgm:pt>
    <dgm:pt modelId="{1DD45A1B-2892-4843-9AB0-479D3FE3BA0D}" type="pres">
      <dgm:prSet presAssocID="{2D817E34-4522-4F84-BCD7-C6EF093CC7AF}" presName="pictureRepeatNode" presStyleLbl="alignImgPlace1" presStyleIdx="1" presStyleCnt="5"/>
      <dgm:spPr/>
      <dgm:t>
        <a:bodyPr/>
        <a:lstStyle/>
        <a:p>
          <a:endParaRPr lang="fr-FR"/>
        </a:p>
      </dgm:t>
    </dgm:pt>
    <dgm:pt modelId="{D3B72BF2-E6CD-4E64-BA93-F1999D6445EF}" type="pres">
      <dgm:prSet presAssocID="{C7E6F1EA-9D47-4DE6-B624-8E77BC400561}" presName="line_2" presStyleLbl="parChTrans1D1" presStyleIdx="0" presStyleCnt="4"/>
      <dgm:spPr/>
    </dgm:pt>
    <dgm:pt modelId="{1FF61F63-D77A-4E2E-909B-60C686AF119C}" type="pres">
      <dgm:prSet presAssocID="{C7E6F1EA-9D47-4DE6-B624-8E77BC400561}" presName="textparent_2" presStyleLbl="node1" presStyleIdx="0" presStyleCnt="0"/>
      <dgm:spPr/>
    </dgm:pt>
    <dgm:pt modelId="{3CB936F1-8011-4F96-B39E-02A73BC59874}" type="pres">
      <dgm:prSet presAssocID="{C7E6F1EA-9D47-4DE6-B624-8E77BC400561}" presName="text_2" presStyleLbl="revTx" presStyleIdx="0" presStyleCnt="4" custScaleX="190686" custLinFactNeighborX="-222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734D5D-3ED6-43EE-9F9B-75C50A5080B3}" type="pres">
      <dgm:prSet presAssocID="{0954798A-25D4-4EEE-9589-5E4199DB0389}" presName="picture_3" presStyleCnt="0"/>
      <dgm:spPr/>
    </dgm:pt>
    <dgm:pt modelId="{720BF9F5-443A-42C2-A7E9-5AACCDCF70B4}" type="pres">
      <dgm:prSet presAssocID="{0954798A-25D4-4EEE-9589-5E4199DB0389}" presName="pictureRepeatNode" presStyleLbl="alignImgPlace1" presStyleIdx="2" presStyleCnt="5"/>
      <dgm:spPr/>
      <dgm:t>
        <a:bodyPr/>
        <a:lstStyle/>
        <a:p>
          <a:endParaRPr lang="fr-FR"/>
        </a:p>
      </dgm:t>
    </dgm:pt>
    <dgm:pt modelId="{CBABE0B3-C67F-488D-9F31-8D0598C7D59A}" type="pres">
      <dgm:prSet presAssocID="{8023540E-1F8D-42B2-90D5-3D0848F60FA1}" presName="line_3" presStyleLbl="parChTrans1D1" presStyleIdx="1" presStyleCnt="4"/>
      <dgm:spPr/>
    </dgm:pt>
    <dgm:pt modelId="{9519CFF6-D758-4EEF-B34B-FBD37C59177E}" type="pres">
      <dgm:prSet presAssocID="{8023540E-1F8D-42B2-90D5-3D0848F60FA1}" presName="textparent_3" presStyleLbl="node1" presStyleIdx="0" presStyleCnt="0"/>
      <dgm:spPr/>
    </dgm:pt>
    <dgm:pt modelId="{5619166A-0C0C-489F-B1E3-BA814580299A}" type="pres">
      <dgm:prSet presAssocID="{8023540E-1F8D-42B2-90D5-3D0848F60FA1}" presName="text_3" presStyleLbl="revTx" presStyleIdx="1" presStyleCnt="4" custScaleX="178317" custLinFactNeighborX="-84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2E4FCF-3AD5-4B6A-8E4D-1A719E76F7F1}" type="pres">
      <dgm:prSet presAssocID="{0D09E0CB-CA94-4601-8C14-5FAEF36C78D8}" presName="picture_4" presStyleCnt="0"/>
      <dgm:spPr/>
    </dgm:pt>
    <dgm:pt modelId="{3FCE6490-D3D6-4517-AEDF-F37190BDA207}" type="pres">
      <dgm:prSet presAssocID="{0D09E0CB-CA94-4601-8C14-5FAEF36C78D8}" presName="pictureRepeatNode" presStyleLbl="alignImgPlace1" presStyleIdx="3" presStyleCnt="5"/>
      <dgm:spPr/>
      <dgm:t>
        <a:bodyPr/>
        <a:lstStyle/>
        <a:p>
          <a:endParaRPr lang="fr-FR"/>
        </a:p>
      </dgm:t>
    </dgm:pt>
    <dgm:pt modelId="{004219C2-0B30-4186-A362-B5A6F8434635}" type="pres">
      <dgm:prSet presAssocID="{C28A9E4E-5A0D-4C0B-826C-692E72649AEE}" presName="line_4" presStyleLbl="parChTrans1D1" presStyleIdx="2" presStyleCnt="4"/>
      <dgm:spPr/>
    </dgm:pt>
    <dgm:pt modelId="{53BD44EA-E57F-4525-AB36-36B148300DB4}" type="pres">
      <dgm:prSet presAssocID="{C28A9E4E-5A0D-4C0B-826C-692E72649AEE}" presName="textparent_4" presStyleLbl="node1" presStyleIdx="0" presStyleCnt="0"/>
      <dgm:spPr/>
    </dgm:pt>
    <dgm:pt modelId="{6B103BAC-E0F5-43B6-BB0A-942499492086}" type="pres">
      <dgm:prSet presAssocID="{C28A9E4E-5A0D-4C0B-826C-692E72649AEE}" presName="text_4" presStyleLbl="revTx" presStyleIdx="2" presStyleCnt="4" custScaleX="1881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547E4D-F1E9-46F5-96AB-15D1BF407492}" type="pres">
      <dgm:prSet presAssocID="{8C41BC5D-8154-4801-925D-E8E4C4B1593A}" presName="picture_5" presStyleCnt="0"/>
      <dgm:spPr/>
    </dgm:pt>
    <dgm:pt modelId="{F4D25E28-C13A-4D6E-89BE-13EADB1B9588}" type="pres">
      <dgm:prSet presAssocID="{8C41BC5D-8154-4801-925D-E8E4C4B1593A}" presName="pictureRepeatNode" presStyleLbl="alignImgPlace1" presStyleIdx="4" presStyleCnt="5"/>
      <dgm:spPr/>
      <dgm:t>
        <a:bodyPr/>
        <a:lstStyle/>
        <a:p>
          <a:endParaRPr lang="fr-FR"/>
        </a:p>
      </dgm:t>
    </dgm:pt>
    <dgm:pt modelId="{08E78016-C53F-416A-AB50-EC606B8A1FA8}" type="pres">
      <dgm:prSet presAssocID="{5B8C6D73-4A7F-47A2-874D-4059FDF9376A}" presName="line_5" presStyleLbl="parChTrans1D1" presStyleIdx="3" presStyleCnt="4"/>
      <dgm:spPr/>
    </dgm:pt>
    <dgm:pt modelId="{56703252-8BA5-4DF2-8AD1-381B3E7C506C}" type="pres">
      <dgm:prSet presAssocID="{5B8C6D73-4A7F-47A2-874D-4059FDF9376A}" presName="textparent_5" presStyleLbl="node1" presStyleIdx="0" presStyleCnt="0"/>
      <dgm:spPr/>
    </dgm:pt>
    <dgm:pt modelId="{29E6DA12-34AD-4952-BC08-C2B1C9FABF0D}" type="pres">
      <dgm:prSet presAssocID="{5B8C6D73-4A7F-47A2-874D-4059FDF9376A}" presName="text_5" presStyleLbl="revTx" presStyleIdx="3" presStyleCnt="4" custScaleX="1183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7F22203-CC79-43A4-B8BD-102B0818EF54}" type="presOf" srcId="{0D09E0CB-CA94-4601-8C14-5FAEF36C78D8}" destId="{3FCE6490-D3D6-4517-AEDF-F37190BDA207}" srcOrd="0" destOrd="0" presId="urn:microsoft.com/office/officeart/2008/layout/CircularPictureCallout"/>
    <dgm:cxn modelId="{841A3D60-3830-4EB9-B9F3-077F93FF8587}" srcId="{DE075303-6D45-4CFD-9C95-9FA80B92FCE1}" destId="{5B8C6D73-4A7F-47A2-874D-4059FDF9376A}" srcOrd="4" destOrd="0" parTransId="{6F65E6BB-C385-4CF0-B95F-1C96E0F89AC0}" sibTransId="{8C41BC5D-8154-4801-925D-E8E4C4B1593A}"/>
    <dgm:cxn modelId="{A19ACD71-696A-4E74-9109-E4ADAB35DBC7}" type="presOf" srcId="{C28A9E4E-5A0D-4C0B-826C-692E72649AEE}" destId="{6B103BAC-E0F5-43B6-BB0A-942499492086}" srcOrd="0" destOrd="0" presId="urn:microsoft.com/office/officeart/2008/layout/CircularPictureCallout"/>
    <dgm:cxn modelId="{52A23E00-B821-46D6-A68A-290ABD71E93C}" type="presOf" srcId="{02F751DA-C4A5-426A-8C1E-4190C9A702A0}" destId="{4FF6E8DB-3F34-4617-B504-4F412A12A6E4}" srcOrd="0" destOrd="0" presId="urn:microsoft.com/office/officeart/2008/layout/CircularPictureCallout"/>
    <dgm:cxn modelId="{79DEFDC8-5227-4894-955E-B49D51AC6C4E}" type="presOf" srcId="{8C41BC5D-8154-4801-925D-E8E4C4B1593A}" destId="{F4D25E28-C13A-4D6E-89BE-13EADB1B9588}" srcOrd="0" destOrd="0" presId="urn:microsoft.com/office/officeart/2008/layout/CircularPictureCallout"/>
    <dgm:cxn modelId="{25CA9EE7-2877-4589-BD60-4C6848F8ABB2}" type="presOf" srcId="{5B8C6D73-4A7F-47A2-874D-4059FDF9376A}" destId="{29E6DA12-34AD-4952-BC08-C2B1C9FABF0D}" srcOrd="0" destOrd="0" presId="urn:microsoft.com/office/officeart/2008/layout/CircularPictureCallout"/>
    <dgm:cxn modelId="{4C14F2F0-3F42-4924-A605-67A772AFBD60}" type="presOf" srcId="{C7E6F1EA-9D47-4DE6-B624-8E77BC400561}" destId="{3CB936F1-8011-4F96-B39E-02A73BC59874}" srcOrd="0" destOrd="0" presId="urn:microsoft.com/office/officeart/2008/layout/CircularPictureCallout"/>
    <dgm:cxn modelId="{582FFEDF-B312-48A9-8291-7F34042DAD75}" type="presOf" srcId="{2D817E34-4522-4F84-BCD7-C6EF093CC7AF}" destId="{1DD45A1B-2892-4843-9AB0-479D3FE3BA0D}" srcOrd="0" destOrd="0" presId="urn:microsoft.com/office/officeart/2008/layout/CircularPictureCallout"/>
    <dgm:cxn modelId="{4708CA26-0161-4FDF-8081-5E1B1B2EDB42}" srcId="{DE075303-6D45-4CFD-9C95-9FA80B92FCE1}" destId="{02F751DA-C4A5-426A-8C1E-4190C9A702A0}" srcOrd="0" destOrd="0" parTransId="{51EA6AE3-BA5B-4973-842B-BEDA01AF678B}" sibTransId="{978276BF-FD1F-462E-A093-7D8CBBEAF72B}"/>
    <dgm:cxn modelId="{CA97AF96-306F-4437-B282-8F66FE54D78A}" type="presOf" srcId="{978276BF-FD1F-462E-A093-7D8CBBEAF72B}" destId="{7E0C103D-3B1F-4007-A5ED-AF7D88D109FC}" srcOrd="0" destOrd="0" presId="urn:microsoft.com/office/officeart/2008/layout/CircularPictureCallout"/>
    <dgm:cxn modelId="{E98E0584-8512-485E-89AA-F19A749188D2}" type="presOf" srcId="{8023540E-1F8D-42B2-90D5-3D0848F60FA1}" destId="{5619166A-0C0C-489F-B1E3-BA814580299A}" srcOrd="0" destOrd="0" presId="urn:microsoft.com/office/officeart/2008/layout/CircularPictureCallout"/>
    <dgm:cxn modelId="{F9B6EEBC-48D2-4D72-B8EB-DB39D243D49B}" srcId="{DE075303-6D45-4CFD-9C95-9FA80B92FCE1}" destId="{C7E6F1EA-9D47-4DE6-B624-8E77BC400561}" srcOrd="1" destOrd="0" parTransId="{40DC3AB3-0FE4-434E-8052-9F33316560D9}" sibTransId="{2D817E34-4522-4F84-BCD7-C6EF093CC7AF}"/>
    <dgm:cxn modelId="{A90F926B-A913-4784-82B5-F438A1E14B2C}" srcId="{DE075303-6D45-4CFD-9C95-9FA80B92FCE1}" destId="{8023540E-1F8D-42B2-90D5-3D0848F60FA1}" srcOrd="2" destOrd="0" parTransId="{98553D24-D37A-4CDE-BA30-18401D16D76F}" sibTransId="{0954798A-25D4-4EEE-9589-5E4199DB0389}"/>
    <dgm:cxn modelId="{6FB1469A-343D-47F0-B3B0-9EB9561EA793}" type="presOf" srcId="{DE075303-6D45-4CFD-9C95-9FA80B92FCE1}" destId="{100D1DE4-492B-4BA5-8008-D1947F66A4A4}" srcOrd="0" destOrd="0" presId="urn:microsoft.com/office/officeart/2008/layout/CircularPictureCallout"/>
    <dgm:cxn modelId="{CFB45561-B920-414A-A476-34902F453A14}" srcId="{DE075303-6D45-4CFD-9C95-9FA80B92FCE1}" destId="{C28A9E4E-5A0D-4C0B-826C-692E72649AEE}" srcOrd="3" destOrd="0" parTransId="{2EFE8659-2A18-4D33-89D9-B95AA13841DC}" sibTransId="{0D09E0CB-CA94-4601-8C14-5FAEF36C78D8}"/>
    <dgm:cxn modelId="{54EEC04D-15BE-4D38-B674-6D05F91259E2}" type="presOf" srcId="{0954798A-25D4-4EEE-9589-5E4199DB0389}" destId="{720BF9F5-443A-42C2-A7E9-5AACCDCF70B4}" srcOrd="0" destOrd="0" presId="urn:microsoft.com/office/officeart/2008/layout/CircularPictureCallout"/>
    <dgm:cxn modelId="{8BD050F0-284D-4F93-A1AA-40AB2D5E6075}" type="presParOf" srcId="{100D1DE4-492B-4BA5-8008-D1947F66A4A4}" destId="{1C71E47B-B7A7-40AD-ADD9-782A16032F58}" srcOrd="0" destOrd="0" presId="urn:microsoft.com/office/officeart/2008/layout/CircularPictureCallout"/>
    <dgm:cxn modelId="{02988E3C-65F6-4FE3-B3D4-55227C8D93AF}" type="presParOf" srcId="{1C71E47B-B7A7-40AD-ADD9-782A16032F58}" destId="{909F364E-D05B-4226-A41E-CE9C38F6E84F}" srcOrd="0" destOrd="0" presId="urn:microsoft.com/office/officeart/2008/layout/CircularPictureCallout"/>
    <dgm:cxn modelId="{804E9A6C-18F1-4B93-9661-6A760C66ABD8}" type="presParOf" srcId="{909F364E-D05B-4226-A41E-CE9C38F6E84F}" destId="{7E0C103D-3B1F-4007-A5ED-AF7D88D109FC}" srcOrd="0" destOrd="0" presId="urn:microsoft.com/office/officeart/2008/layout/CircularPictureCallout"/>
    <dgm:cxn modelId="{DFB0FBE7-9199-4369-9EDD-5B67F29C4C2E}" type="presParOf" srcId="{1C71E47B-B7A7-40AD-ADD9-782A16032F58}" destId="{4FF6E8DB-3F34-4617-B504-4F412A12A6E4}" srcOrd="1" destOrd="0" presId="urn:microsoft.com/office/officeart/2008/layout/CircularPictureCallout"/>
    <dgm:cxn modelId="{17371DC6-9260-45F6-B263-B48B99F6F75E}" type="presParOf" srcId="{1C71E47B-B7A7-40AD-ADD9-782A16032F58}" destId="{E7E6E8EE-558C-4083-B816-7BA70EA0B87A}" srcOrd="2" destOrd="0" presId="urn:microsoft.com/office/officeart/2008/layout/CircularPictureCallout"/>
    <dgm:cxn modelId="{2D6AF15C-D14B-42A1-8FAE-4D898CFE29FF}" type="presParOf" srcId="{E7E6E8EE-558C-4083-B816-7BA70EA0B87A}" destId="{1DD45A1B-2892-4843-9AB0-479D3FE3BA0D}" srcOrd="0" destOrd="0" presId="urn:microsoft.com/office/officeart/2008/layout/CircularPictureCallout"/>
    <dgm:cxn modelId="{CDC8E84C-4CC9-432F-AF6F-15908E0C09FD}" type="presParOf" srcId="{1C71E47B-B7A7-40AD-ADD9-782A16032F58}" destId="{D3B72BF2-E6CD-4E64-BA93-F1999D6445EF}" srcOrd="3" destOrd="0" presId="urn:microsoft.com/office/officeart/2008/layout/CircularPictureCallout"/>
    <dgm:cxn modelId="{572C7818-BAAF-4304-8020-6447726EF871}" type="presParOf" srcId="{1C71E47B-B7A7-40AD-ADD9-782A16032F58}" destId="{1FF61F63-D77A-4E2E-909B-60C686AF119C}" srcOrd="4" destOrd="0" presId="urn:microsoft.com/office/officeart/2008/layout/CircularPictureCallout"/>
    <dgm:cxn modelId="{3EA82403-7657-457A-8FFC-947092C94F96}" type="presParOf" srcId="{1FF61F63-D77A-4E2E-909B-60C686AF119C}" destId="{3CB936F1-8011-4F96-B39E-02A73BC59874}" srcOrd="0" destOrd="0" presId="urn:microsoft.com/office/officeart/2008/layout/CircularPictureCallout"/>
    <dgm:cxn modelId="{1388C1CE-CE97-4EB9-BEDA-FB51BCF65373}" type="presParOf" srcId="{1C71E47B-B7A7-40AD-ADD9-782A16032F58}" destId="{AE734D5D-3ED6-43EE-9F9B-75C50A5080B3}" srcOrd="5" destOrd="0" presId="urn:microsoft.com/office/officeart/2008/layout/CircularPictureCallout"/>
    <dgm:cxn modelId="{D6A0D805-2F95-4180-A2E5-B59FFB3EF10C}" type="presParOf" srcId="{AE734D5D-3ED6-43EE-9F9B-75C50A5080B3}" destId="{720BF9F5-443A-42C2-A7E9-5AACCDCF70B4}" srcOrd="0" destOrd="0" presId="urn:microsoft.com/office/officeart/2008/layout/CircularPictureCallout"/>
    <dgm:cxn modelId="{D3CF3DF6-BBDD-4A1F-BA67-8E4705895AC8}" type="presParOf" srcId="{1C71E47B-B7A7-40AD-ADD9-782A16032F58}" destId="{CBABE0B3-C67F-488D-9F31-8D0598C7D59A}" srcOrd="6" destOrd="0" presId="urn:microsoft.com/office/officeart/2008/layout/CircularPictureCallout"/>
    <dgm:cxn modelId="{394F9269-C323-4CC2-A5CC-FCE3D93EEED5}" type="presParOf" srcId="{1C71E47B-B7A7-40AD-ADD9-782A16032F58}" destId="{9519CFF6-D758-4EEF-B34B-FBD37C59177E}" srcOrd="7" destOrd="0" presId="urn:microsoft.com/office/officeart/2008/layout/CircularPictureCallout"/>
    <dgm:cxn modelId="{3E51912E-847D-4D59-8225-97A8C8C831E9}" type="presParOf" srcId="{9519CFF6-D758-4EEF-B34B-FBD37C59177E}" destId="{5619166A-0C0C-489F-B1E3-BA814580299A}" srcOrd="0" destOrd="0" presId="urn:microsoft.com/office/officeart/2008/layout/CircularPictureCallout"/>
    <dgm:cxn modelId="{2CEFC574-77CB-405C-B8C8-07FB06626D0B}" type="presParOf" srcId="{1C71E47B-B7A7-40AD-ADD9-782A16032F58}" destId="{322E4FCF-3AD5-4B6A-8E4D-1A719E76F7F1}" srcOrd="8" destOrd="0" presId="urn:microsoft.com/office/officeart/2008/layout/CircularPictureCallout"/>
    <dgm:cxn modelId="{B678CCFF-297A-4A6E-8B2F-78F7970A8730}" type="presParOf" srcId="{322E4FCF-3AD5-4B6A-8E4D-1A719E76F7F1}" destId="{3FCE6490-D3D6-4517-AEDF-F37190BDA207}" srcOrd="0" destOrd="0" presId="urn:microsoft.com/office/officeart/2008/layout/CircularPictureCallout"/>
    <dgm:cxn modelId="{D8F1336A-E491-4054-94ED-5234E503CD66}" type="presParOf" srcId="{1C71E47B-B7A7-40AD-ADD9-782A16032F58}" destId="{004219C2-0B30-4186-A362-B5A6F8434635}" srcOrd="9" destOrd="0" presId="urn:microsoft.com/office/officeart/2008/layout/CircularPictureCallout"/>
    <dgm:cxn modelId="{798EAEF3-9241-43F8-BB01-495A541773D6}" type="presParOf" srcId="{1C71E47B-B7A7-40AD-ADD9-782A16032F58}" destId="{53BD44EA-E57F-4525-AB36-36B148300DB4}" srcOrd="10" destOrd="0" presId="urn:microsoft.com/office/officeart/2008/layout/CircularPictureCallout"/>
    <dgm:cxn modelId="{9C3D9F08-29A7-47F5-A4BD-DBC30AD7E89E}" type="presParOf" srcId="{53BD44EA-E57F-4525-AB36-36B148300DB4}" destId="{6B103BAC-E0F5-43B6-BB0A-942499492086}" srcOrd="0" destOrd="0" presId="urn:microsoft.com/office/officeart/2008/layout/CircularPictureCallout"/>
    <dgm:cxn modelId="{669AD77A-6FFD-4B29-BF52-7E61CE3837A1}" type="presParOf" srcId="{1C71E47B-B7A7-40AD-ADD9-782A16032F58}" destId="{A6547E4D-F1E9-46F5-96AB-15D1BF407492}" srcOrd="11" destOrd="0" presId="urn:microsoft.com/office/officeart/2008/layout/CircularPictureCallout"/>
    <dgm:cxn modelId="{35775F04-49E7-4333-8D79-E9FA05A61F7C}" type="presParOf" srcId="{A6547E4D-F1E9-46F5-96AB-15D1BF407492}" destId="{F4D25E28-C13A-4D6E-89BE-13EADB1B9588}" srcOrd="0" destOrd="0" presId="urn:microsoft.com/office/officeart/2008/layout/CircularPictureCallout"/>
    <dgm:cxn modelId="{4092D8F2-00B7-4CB3-9CF4-3FE1199276B0}" type="presParOf" srcId="{1C71E47B-B7A7-40AD-ADD9-782A16032F58}" destId="{08E78016-C53F-416A-AB50-EC606B8A1FA8}" srcOrd="12" destOrd="0" presId="urn:microsoft.com/office/officeart/2008/layout/CircularPictureCallout"/>
    <dgm:cxn modelId="{BC7DF1E8-602F-482D-B256-15EA995B1357}" type="presParOf" srcId="{1C71E47B-B7A7-40AD-ADD9-782A16032F58}" destId="{56703252-8BA5-4DF2-8AD1-381B3E7C506C}" srcOrd="13" destOrd="0" presId="urn:microsoft.com/office/officeart/2008/layout/CircularPictureCallout"/>
    <dgm:cxn modelId="{798BA864-C210-4E74-863E-BAEA41CD332F}" type="presParOf" srcId="{56703252-8BA5-4DF2-8AD1-381B3E7C506C}" destId="{29E6DA12-34AD-4952-BC08-C2B1C9FABF0D}" srcOrd="0" destOrd="0" presId="urn:microsoft.com/office/officeart/2008/layout/CircularPictureCallou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6BFE6C-066C-4378-B95B-BCF3E7F150BA}">
      <dsp:nvSpPr>
        <dsp:cNvPr id="0" name=""/>
        <dsp:cNvSpPr/>
      </dsp:nvSpPr>
      <dsp:spPr>
        <a:xfrm>
          <a:off x="0" y="0"/>
          <a:ext cx="3960440" cy="432048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DÉMARCHE DE PLANIFICATION STRATÉGIQUE DES TERRITOIRES SE BASANT SUR LES PRINCIPES DE</a:t>
          </a:r>
          <a:endParaRPr lang="fr-FR" sz="1600" b="1" kern="1200" dirty="0"/>
        </a:p>
      </dsp:txBody>
      <dsp:txXfrm>
        <a:off x="0" y="0"/>
        <a:ext cx="3960440" cy="1296144"/>
      </dsp:txXfrm>
    </dsp:sp>
    <dsp:sp modelId="{D7F7CFBA-76A0-4F8C-9CFC-DF13DE064A2E}">
      <dsp:nvSpPr>
        <dsp:cNvPr id="0" name=""/>
        <dsp:cNvSpPr/>
      </dsp:nvSpPr>
      <dsp:spPr>
        <a:xfrm>
          <a:off x="396043" y="1297688"/>
          <a:ext cx="3168352" cy="722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+mn-lt"/>
              <a:cs typeface="Arial" charset="0"/>
            </a:rPr>
            <a:t>Convergence territoriale</a:t>
          </a:r>
          <a:endParaRPr lang="fr-FR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>
              <a:latin typeface="+mn-lt"/>
              <a:cs typeface="Arial" charset="0"/>
            </a:rPr>
            <a:t>Bâtir une vision commune, intégrée, et prospective</a:t>
          </a:r>
          <a:endParaRPr lang="fr-FR" sz="1200" b="1" kern="1200" dirty="0"/>
        </a:p>
      </dsp:txBody>
      <dsp:txXfrm>
        <a:off x="396043" y="1297688"/>
        <a:ext cx="3168352" cy="722646"/>
      </dsp:txXfrm>
    </dsp:sp>
    <dsp:sp modelId="{016771D7-A80B-45C9-8AAB-0A6E42F0EE54}">
      <dsp:nvSpPr>
        <dsp:cNvPr id="0" name=""/>
        <dsp:cNvSpPr/>
      </dsp:nvSpPr>
      <dsp:spPr>
        <a:xfrm>
          <a:off x="396043" y="2131512"/>
          <a:ext cx="3168352" cy="722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cs typeface="Arial" charset="0"/>
            </a:rPr>
            <a:t>Participation</a:t>
          </a:r>
          <a:endParaRPr lang="fr-FR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>
              <a:latin typeface="+mn-lt"/>
              <a:cs typeface="Arial" charset="0"/>
            </a:rPr>
            <a:t>Participation effective de l’ensemble des acteurs </a:t>
          </a:r>
          <a:endParaRPr lang="fr-FR" sz="1200" b="1" kern="1200" dirty="0">
            <a:latin typeface="+mn-lt"/>
            <a:cs typeface="Arial" charset="0"/>
          </a:endParaRPr>
        </a:p>
      </dsp:txBody>
      <dsp:txXfrm>
        <a:off x="396043" y="2131512"/>
        <a:ext cx="3168352" cy="722646"/>
      </dsp:txXfrm>
    </dsp:sp>
    <dsp:sp modelId="{AD408E8A-5E0F-4316-8255-CA9FA5E326AC}">
      <dsp:nvSpPr>
        <dsp:cNvPr id="0" name=""/>
        <dsp:cNvSpPr/>
      </dsp:nvSpPr>
      <dsp:spPr>
        <a:xfrm>
          <a:off x="396043" y="2965335"/>
          <a:ext cx="3168352" cy="11375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cs typeface="Arial" charset="0"/>
            </a:rPr>
            <a:t>Contractualisation</a:t>
          </a:r>
          <a:endParaRPr lang="fr-FR" sz="14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>
              <a:latin typeface="+mn-lt"/>
              <a:cs typeface="Arial" charset="0"/>
            </a:rPr>
            <a:t>Cadre de coopération , de complémentarité , de solidarité et de développement / Outil de mise en œuvre des programmes</a:t>
          </a:r>
          <a:endParaRPr lang="fr-FR" sz="1200" b="1" kern="1200" dirty="0">
            <a:latin typeface="+mn-lt"/>
            <a:cs typeface="Arial" charset="0"/>
          </a:endParaRPr>
        </a:p>
      </dsp:txBody>
      <dsp:txXfrm>
        <a:off x="396043" y="2965335"/>
        <a:ext cx="3168352" cy="11375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1B8728-E366-45C6-975E-1F663BE78DEE}">
      <dsp:nvSpPr>
        <dsp:cNvPr id="0" name=""/>
        <dsp:cNvSpPr/>
      </dsp:nvSpPr>
      <dsp:spPr>
        <a:xfrm>
          <a:off x="1424384" y="0"/>
          <a:ext cx="2911872" cy="29118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>
              <a:solidFill>
                <a:schemeClr val="tx2"/>
              </a:solidFill>
              <a:latin typeface="+mn-lt"/>
              <a:cs typeface="Arial" charset="0"/>
            </a:rPr>
            <a:t>NATIONALE</a:t>
          </a:r>
        </a:p>
      </dsp:txBody>
      <dsp:txXfrm>
        <a:off x="2473240" y="145593"/>
        <a:ext cx="814159" cy="436780"/>
      </dsp:txXfrm>
    </dsp:sp>
    <dsp:sp modelId="{A0F22BBF-A74F-42E2-B861-D0D56629E572}">
      <dsp:nvSpPr>
        <dsp:cNvPr id="0" name=""/>
        <dsp:cNvSpPr/>
      </dsp:nvSpPr>
      <dsp:spPr>
        <a:xfrm>
          <a:off x="1715571" y="582374"/>
          <a:ext cx="2329497" cy="2329497"/>
        </a:xfrm>
        <a:prstGeom prst="ellipse">
          <a:avLst/>
        </a:prstGeom>
        <a:solidFill>
          <a:schemeClr val="accent4">
            <a:hueOff val="0"/>
            <a:satOff val="-1704"/>
            <a:lumOff val="1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>
              <a:solidFill>
                <a:schemeClr val="tx2"/>
              </a:solidFill>
              <a:latin typeface="+mn-lt"/>
              <a:cs typeface="Arial" charset="0"/>
            </a:rPr>
            <a:t>REGIONALE</a:t>
          </a:r>
        </a:p>
      </dsp:txBody>
      <dsp:txXfrm>
        <a:off x="2473240" y="722144"/>
        <a:ext cx="814159" cy="419309"/>
      </dsp:txXfrm>
    </dsp:sp>
    <dsp:sp modelId="{76620193-D773-49AD-A3C3-59AC1F0A1FBB}">
      <dsp:nvSpPr>
        <dsp:cNvPr id="0" name=""/>
        <dsp:cNvSpPr/>
      </dsp:nvSpPr>
      <dsp:spPr>
        <a:xfrm>
          <a:off x="2006758" y="1164748"/>
          <a:ext cx="1747123" cy="1747123"/>
        </a:xfrm>
        <a:prstGeom prst="ellipse">
          <a:avLst/>
        </a:prstGeom>
        <a:solidFill>
          <a:schemeClr val="accent4">
            <a:hueOff val="0"/>
            <a:satOff val="-3408"/>
            <a:lumOff val="3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>
              <a:solidFill>
                <a:schemeClr val="tx2"/>
              </a:solidFill>
              <a:latin typeface="+mn-lt"/>
              <a:cs typeface="Arial" charset="0"/>
            </a:rPr>
            <a:t>INTER-COMMUNALE</a:t>
          </a:r>
          <a:endParaRPr lang="fr-FR" sz="800" b="1" kern="1200" dirty="0">
            <a:solidFill>
              <a:schemeClr val="tx2"/>
            </a:solidFill>
            <a:latin typeface="+mn-lt"/>
            <a:cs typeface="Arial" charset="0"/>
          </a:endParaRPr>
        </a:p>
      </dsp:txBody>
      <dsp:txXfrm>
        <a:off x="2473240" y="1295783"/>
        <a:ext cx="814159" cy="393102"/>
      </dsp:txXfrm>
    </dsp:sp>
    <dsp:sp modelId="{B7AE9708-3428-4B71-A6F9-094FB2226F36}">
      <dsp:nvSpPr>
        <dsp:cNvPr id="0" name=""/>
        <dsp:cNvSpPr/>
      </dsp:nvSpPr>
      <dsp:spPr>
        <a:xfrm>
          <a:off x="2297945" y="1747123"/>
          <a:ext cx="1164748" cy="1164748"/>
        </a:xfrm>
        <a:prstGeom prst="ellipse">
          <a:avLst/>
        </a:prstGeom>
        <a:solidFill>
          <a:schemeClr val="accent4">
            <a:hueOff val="0"/>
            <a:satOff val="-5112"/>
            <a:lumOff val="5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>
              <a:solidFill>
                <a:schemeClr val="tx2"/>
              </a:solidFill>
              <a:latin typeface="+mn-lt"/>
              <a:cs typeface="Arial" charset="0"/>
            </a:rPr>
            <a:t>COMMUNALE</a:t>
          </a:r>
          <a:endParaRPr lang="fr-FR" sz="800" b="1" kern="1200" dirty="0">
            <a:solidFill>
              <a:schemeClr val="tx2"/>
            </a:solidFill>
            <a:latin typeface="+mn-lt"/>
            <a:cs typeface="Arial" charset="0"/>
          </a:endParaRPr>
        </a:p>
      </dsp:txBody>
      <dsp:txXfrm>
        <a:off x="2468519" y="2038310"/>
        <a:ext cx="823601" cy="5823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E78016-C53F-416A-AB50-EC606B8A1FA8}">
      <dsp:nvSpPr>
        <dsp:cNvPr id="0" name=""/>
        <dsp:cNvSpPr/>
      </dsp:nvSpPr>
      <dsp:spPr>
        <a:xfrm>
          <a:off x="2032609" y="3616959"/>
          <a:ext cx="4003040" cy="0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219C2-0B30-4186-A362-B5A6F8434635}">
      <dsp:nvSpPr>
        <dsp:cNvPr id="0" name=""/>
        <dsp:cNvSpPr/>
      </dsp:nvSpPr>
      <dsp:spPr>
        <a:xfrm>
          <a:off x="2032609" y="2629408"/>
          <a:ext cx="3332479" cy="0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BE0B3-C67F-488D-9F31-8D0598C7D59A}">
      <dsp:nvSpPr>
        <dsp:cNvPr id="0" name=""/>
        <dsp:cNvSpPr/>
      </dsp:nvSpPr>
      <dsp:spPr>
        <a:xfrm>
          <a:off x="2032609" y="1434591"/>
          <a:ext cx="3332479" cy="0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72BF2-E6CD-4E64-BA93-F1999D6445EF}">
      <dsp:nvSpPr>
        <dsp:cNvPr id="0" name=""/>
        <dsp:cNvSpPr/>
      </dsp:nvSpPr>
      <dsp:spPr>
        <a:xfrm>
          <a:off x="2032609" y="447039"/>
          <a:ext cx="4003040" cy="0"/>
        </a:xfrm>
        <a:prstGeom prst="line">
          <a:avLst/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C103D-3B1F-4007-A5ED-AF7D88D109FC}">
      <dsp:nvSpPr>
        <dsp:cNvPr id="0" name=""/>
        <dsp:cNvSpPr/>
      </dsp:nvSpPr>
      <dsp:spPr>
        <a:xfrm>
          <a:off x="609" y="0"/>
          <a:ext cx="4064000" cy="4064000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6E8DB-3F34-4617-B504-4F412A12A6E4}">
      <dsp:nvSpPr>
        <dsp:cNvPr id="0" name=""/>
        <dsp:cNvSpPr/>
      </dsp:nvSpPr>
      <dsp:spPr>
        <a:xfrm>
          <a:off x="798895" y="1580672"/>
          <a:ext cx="2600960" cy="13411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+mn-lt"/>
              <a:cs typeface="Times New Roman" pitchFamily="18" charset="0"/>
            </a:rPr>
            <a:t>Quatre missions principales visant à garantir </a:t>
          </a:r>
          <a:r>
            <a:rPr lang="fr-FR" sz="2000" b="1" kern="1200" dirty="0" smtClean="0">
              <a:latin typeface="+mn-lt"/>
              <a:cs typeface="Times New Roman" pitchFamily="18" charset="0"/>
            </a:rPr>
            <a:t>l’intégration</a:t>
          </a:r>
          <a:r>
            <a:rPr lang="fr-FR" sz="2000" kern="1200" dirty="0" smtClean="0">
              <a:latin typeface="+mn-lt"/>
              <a:cs typeface="Times New Roman" pitchFamily="18" charset="0"/>
            </a:rPr>
            <a:t> et la </a:t>
          </a:r>
          <a:r>
            <a:rPr lang="fr-FR" sz="2000" b="1" kern="1200" dirty="0" smtClean="0">
              <a:latin typeface="+mn-lt"/>
              <a:cs typeface="Times New Roman" pitchFamily="18" charset="0"/>
            </a:rPr>
            <a:t>cohérence</a:t>
          </a:r>
          <a:r>
            <a:rPr lang="fr-FR" sz="2000" kern="1200" dirty="0" smtClean="0">
              <a:latin typeface="+mn-lt"/>
              <a:cs typeface="Times New Roman" pitchFamily="18" charset="0"/>
            </a:rPr>
            <a:t> de l’action publique pour un </a:t>
          </a:r>
          <a:r>
            <a:rPr lang="fr-FR" sz="2000" b="1" kern="1200" dirty="0" smtClean="0">
              <a:latin typeface="+mn-lt"/>
              <a:cs typeface="Times New Roman" pitchFamily="18" charset="0"/>
            </a:rPr>
            <a:t>développement durable</a:t>
          </a:r>
          <a:r>
            <a:rPr lang="fr-FR" sz="2000" kern="1200" dirty="0" smtClean="0">
              <a:latin typeface="+mn-lt"/>
              <a:cs typeface="Times New Roman" pitchFamily="18" charset="0"/>
            </a:rPr>
            <a:t> de l’ensemble du territoire national:</a:t>
          </a:r>
          <a:endParaRPr lang="fr-FR" sz="2000" kern="1200" dirty="0">
            <a:latin typeface="+mn-lt"/>
          </a:endParaRPr>
        </a:p>
      </dsp:txBody>
      <dsp:txXfrm>
        <a:off x="798895" y="1580672"/>
        <a:ext cx="2600960" cy="1341120"/>
      </dsp:txXfrm>
    </dsp:sp>
    <dsp:sp modelId="{1DD45A1B-2892-4843-9AB0-479D3FE3BA0D}">
      <dsp:nvSpPr>
        <dsp:cNvPr id="0" name=""/>
        <dsp:cNvSpPr/>
      </dsp:nvSpPr>
      <dsp:spPr>
        <a:xfrm>
          <a:off x="5588609" y="0"/>
          <a:ext cx="894080" cy="8940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936F1-8011-4F96-B39E-02A73BC59874}">
      <dsp:nvSpPr>
        <dsp:cNvPr id="0" name=""/>
        <dsp:cNvSpPr/>
      </dsp:nvSpPr>
      <dsp:spPr>
        <a:xfrm>
          <a:off x="6284705" y="0"/>
          <a:ext cx="1693629" cy="89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+mn-lt"/>
              <a:cs typeface="Times New Roman" pitchFamily="18" charset="0"/>
            </a:rPr>
            <a:t>Observer et anticiper </a:t>
          </a:r>
          <a:endParaRPr lang="fr-FR" sz="1400" kern="1200" dirty="0">
            <a:latin typeface="+mn-lt"/>
          </a:endParaRPr>
        </a:p>
      </dsp:txBody>
      <dsp:txXfrm>
        <a:off x="6284705" y="0"/>
        <a:ext cx="1693629" cy="894080"/>
      </dsp:txXfrm>
    </dsp:sp>
    <dsp:sp modelId="{720BF9F5-443A-42C2-A7E9-5AACCDCF70B4}">
      <dsp:nvSpPr>
        <dsp:cNvPr id="0" name=""/>
        <dsp:cNvSpPr/>
      </dsp:nvSpPr>
      <dsp:spPr>
        <a:xfrm>
          <a:off x="4918049" y="987551"/>
          <a:ext cx="894080" cy="89408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9166A-0C0C-489F-B1E3-BA814580299A}">
      <dsp:nvSpPr>
        <dsp:cNvPr id="0" name=""/>
        <dsp:cNvSpPr/>
      </dsp:nvSpPr>
      <dsp:spPr>
        <a:xfrm>
          <a:off x="5708650" y="987551"/>
          <a:ext cx="2174158" cy="89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+mn-lt"/>
              <a:cs typeface="Times New Roman" pitchFamily="18" charset="0"/>
            </a:rPr>
            <a:t>Mener des réflexions stratégiques </a:t>
          </a:r>
          <a:endParaRPr lang="fr-FR" sz="1400" b="1" kern="1200" dirty="0">
            <a:latin typeface="+mn-lt"/>
            <a:cs typeface="Times New Roman" pitchFamily="18" charset="0"/>
          </a:endParaRPr>
        </a:p>
      </dsp:txBody>
      <dsp:txXfrm>
        <a:off x="5708650" y="987551"/>
        <a:ext cx="2174158" cy="894080"/>
      </dsp:txXfrm>
    </dsp:sp>
    <dsp:sp modelId="{3FCE6490-D3D6-4517-AEDF-F37190BDA207}">
      <dsp:nvSpPr>
        <dsp:cNvPr id="0" name=""/>
        <dsp:cNvSpPr/>
      </dsp:nvSpPr>
      <dsp:spPr>
        <a:xfrm>
          <a:off x="4918049" y="2182368"/>
          <a:ext cx="894080" cy="89408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03BAC-E0F5-43B6-BB0A-942499492086}">
      <dsp:nvSpPr>
        <dsp:cNvPr id="0" name=""/>
        <dsp:cNvSpPr/>
      </dsp:nvSpPr>
      <dsp:spPr>
        <a:xfrm>
          <a:off x="5812129" y="2182368"/>
          <a:ext cx="2468181" cy="89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+mn-lt"/>
              <a:cs typeface="Times New Roman" pitchFamily="18" charset="0"/>
            </a:rPr>
            <a:t>Accompagner et appuyer les initiatives de développement </a:t>
          </a:r>
          <a:endParaRPr lang="fr-FR" sz="1400" b="1" kern="1200" dirty="0">
            <a:latin typeface="+mn-lt"/>
            <a:cs typeface="Times New Roman" pitchFamily="18" charset="0"/>
          </a:endParaRPr>
        </a:p>
      </dsp:txBody>
      <dsp:txXfrm>
        <a:off x="5812129" y="2182368"/>
        <a:ext cx="2468181" cy="894080"/>
      </dsp:txXfrm>
    </dsp:sp>
    <dsp:sp modelId="{F4D25E28-C13A-4D6E-89BE-13EADB1B9588}">
      <dsp:nvSpPr>
        <dsp:cNvPr id="0" name=""/>
        <dsp:cNvSpPr/>
      </dsp:nvSpPr>
      <dsp:spPr>
        <a:xfrm>
          <a:off x="5588609" y="3169920"/>
          <a:ext cx="894080" cy="89408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6DA12-34AD-4952-BC08-C2B1C9FABF0D}">
      <dsp:nvSpPr>
        <dsp:cNvPr id="0" name=""/>
        <dsp:cNvSpPr/>
      </dsp:nvSpPr>
      <dsp:spPr>
        <a:xfrm>
          <a:off x="6482689" y="3169920"/>
          <a:ext cx="1797101" cy="89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+mn-lt"/>
              <a:cs typeface="Times New Roman" pitchFamily="18" charset="0"/>
            </a:rPr>
            <a:t>Participer à l’évaluation des politiques et des actions publiques</a:t>
          </a:r>
          <a:endParaRPr lang="fr-FR" sz="1400" b="1" kern="1200" dirty="0">
            <a:latin typeface="+mn-lt"/>
            <a:cs typeface="Times New Roman" pitchFamily="18" charset="0"/>
          </a:endParaRPr>
        </a:p>
      </dsp:txBody>
      <dsp:txXfrm>
        <a:off x="6482689" y="3169920"/>
        <a:ext cx="1797101" cy="894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E19241-49D7-4B53-A89B-DE3FF7F05F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52227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EE455-DEC1-45C2-9C41-84CAD54A5EDA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DCA6-0ADB-4A27-B6CB-B7F8FFC0C7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13BCE-0FA0-4BFD-88E3-9C8652DDA2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869F6-4B12-4B1C-8051-915F79F38E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37D86-20D4-4ECA-A25D-BC33C9BC5A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90D2-2058-4DBF-977F-9B8D550122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BFC2D-1B79-415E-AD51-25C1F19D31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1F9AE-C3D7-4278-9A26-69EC65113C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8365C-B3DF-4626-9D4F-C0F9A99BE4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1974F-3642-42FD-B1B0-C1D3EF0ABA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81B0-A7E1-4DEC-B0B3-CC869A63E3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1C757-1ECE-4A90-8349-5D66629E94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82771-4E2A-40DA-985C-13867FC735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15F2132-F0D3-454A-9DA9-74E5515FA2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487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16487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16487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build="p" bldLvl="2">
        <p:tmplLst>
          <p:tmpl lvl="1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accent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accent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5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accent1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5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accent1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5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accent1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 b="1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http://royaumedumaroc-hautetfort-nouvelle-ere.hautetfort.com/media/00/01/1664927541.19.jp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sistafilalet.ma/" TargetMode="External"/><Relationship Id="rId2" Type="http://schemas.openxmlformats.org/officeDocument/2006/relationships/hyperlink" Target="http://www.territoires.m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571500" y="3068960"/>
            <a:ext cx="7929563" cy="1796777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fr-FR" sz="4000" dirty="0" smtClean="0">
                <a:solidFill>
                  <a:srgbClr val="18241D"/>
                </a:solidFill>
                <a:latin typeface="Calibri" pitchFamily="34" charset="0"/>
                <a:cs typeface="Calibri" pitchFamily="34" charset="0"/>
              </a:rPr>
              <a:t>LA QUESTION OASIENNE VUE PAR L’AMENAGEMENT DU TERRITOIRE</a:t>
            </a:r>
            <a:endParaRPr lang="fr-FR" sz="4000" dirty="0">
              <a:solidFill>
                <a:srgbClr val="18241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8888" y="5318338"/>
            <a:ext cx="666115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400" b="1" i="1" dirty="0" smtClean="0">
                <a:solidFill>
                  <a:srgbClr val="364836"/>
                </a:solidFill>
              </a:rPr>
              <a:t>Zagora, le 28 novembre 2013</a:t>
            </a:r>
            <a:endParaRPr lang="fr-FR" sz="1400" b="1" i="1" dirty="0">
              <a:solidFill>
                <a:srgbClr val="364836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1400" b="1" i="1" dirty="0">
                <a:solidFill>
                  <a:srgbClr val="364836"/>
                </a:solidFill>
              </a:rPr>
              <a:t>Direction de l’Aménagement du Territoire </a:t>
            </a:r>
            <a:endParaRPr lang="fr-FR" sz="1600" b="1" i="1" dirty="0">
              <a:solidFill>
                <a:srgbClr val="364836"/>
              </a:solidFill>
              <a:latin typeface="Verdana" pitchFamily="34" charset="0"/>
            </a:endParaRPr>
          </a:p>
        </p:txBody>
      </p:sp>
      <p:pic>
        <p:nvPicPr>
          <p:cNvPr id="5" name="Picture 2" descr="http://www.concoursecritout.com/Images/Drapeaux/G2_langue_en_partage_23_pays/drap_royaume_du_maro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0648"/>
            <a:ext cx="857256" cy="700090"/>
          </a:xfrm>
          <a:prstGeom prst="rect">
            <a:avLst/>
          </a:prstGeom>
          <a:noFill/>
        </p:spPr>
      </p:pic>
      <p:pic>
        <p:nvPicPr>
          <p:cNvPr id="1026" name="il_fi" descr="http://royaumedumaroc-hautetfort-nouvelle-ere.hautetfort.com/media/00/01/1664927541.19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143372" y="285728"/>
            <a:ext cx="86518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1250176"/>
            <a:ext cx="42484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raditional Arabic"/>
              </a:rPr>
              <a:t>Royaume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raditional Arabic"/>
              </a:rPr>
              <a:t>du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raditional Arabic"/>
              </a:rPr>
              <a:t>Maroc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Ministère de l’Urbanisme et de l’Aménagement du Territoire National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C:\Documents and Settings\aboutalib\Bureau\modifié modele courrier\logo final\logo2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02" r="10167" b="5263"/>
          <a:stretch>
            <a:fillRect/>
          </a:stretch>
        </p:blipFill>
        <p:spPr bwMode="auto">
          <a:xfrm>
            <a:off x="8028384" y="260648"/>
            <a:ext cx="65214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45429"/>
            <a:ext cx="7665169" cy="835299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2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ATOUTS</a:t>
            </a:r>
            <a:r>
              <a:rPr lang="fr-FR" sz="4200" b="1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ET POTENTIALITES</a:t>
            </a:r>
            <a:endParaRPr lang="fr-FR" sz="4200" dirty="0" smtClean="0">
              <a:effectLst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22116" y="2849214"/>
            <a:ext cx="3578076" cy="396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>
              <a:spcAft>
                <a:spcPct val="60000"/>
              </a:spcAft>
              <a:buFont typeface="Wingdings" pitchFamily="2" charset="2"/>
              <a:buNone/>
              <a:defRPr/>
            </a:pPr>
            <a:r>
              <a:rPr lang="fr-FR" altLang="zh-CN" sz="2000" b="1" u="sng" dirty="0" smtClean="0">
                <a:solidFill>
                  <a:srgbClr val="6A1C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Potentialités </a:t>
            </a:r>
            <a:r>
              <a:rPr lang="fr-FR" altLang="zh-CN" sz="2000" b="1" u="sng" dirty="0">
                <a:solidFill>
                  <a:srgbClr val="6A1C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naturelles :</a:t>
            </a:r>
          </a:p>
          <a:p>
            <a:pPr lvl="1" algn="just">
              <a:spcAft>
                <a:spcPct val="60000"/>
              </a:spcAft>
              <a:buFont typeface="Wingdings" pitchFamily="2" charset="2"/>
              <a:buChar char="Ø"/>
              <a:defRPr/>
            </a:pPr>
            <a:r>
              <a:rPr lang="fr-FR" b="1" dirty="0">
                <a:solidFill>
                  <a:srgbClr val="344E3F"/>
                </a:solidFill>
                <a:ea typeface="SimSun" pitchFamily="2" charset="-122"/>
              </a:rPr>
              <a:t> </a:t>
            </a:r>
            <a:r>
              <a:rPr lang="fr-FR" b="1" dirty="0">
                <a:solidFill>
                  <a:srgbClr val="6A1C14"/>
                </a:solidFill>
                <a:ea typeface="SimSun" pitchFamily="2" charset="-122"/>
              </a:rPr>
              <a:t>Une Biodiversité à intérêt mondial</a:t>
            </a:r>
            <a:r>
              <a:rPr lang="fr-FR" b="1" dirty="0" smtClean="0">
                <a:solidFill>
                  <a:srgbClr val="6A1C14"/>
                </a:solidFill>
                <a:ea typeface="SimSun" pitchFamily="2" charset="-122"/>
              </a:rPr>
              <a:t>,</a:t>
            </a:r>
            <a:endParaRPr lang="fr-FR" b="1" dirty="0">
              <a:solidFill>
                <a:srgbClr val="6A1C14"/>
              </a:solidFill>
              <a:ea typeface="SimSun" pitchFamily="2" charset="-122"/>
            </a:endParaRPr>
          </a:p>
          <a:p>
            <a:pPr lvl="1" algn="just">
              <a:spcAft>
                <a:spcPct val="60000"/>
              </a:spcAft>
              <a:buFont typeface="Wingdings" pitchFamily="2" charset="2"/>
              <a:buChar char="Ø"/>
              <a:defRPr/>
            </a:pPr>
            <a:r>
              <a:rPr lang="fr-FR" b="1" dirty="0">
                <a:solidFill>
                  <a:srgbClr val="6A1C14"/>
                </a:solidFill>
                <a:ea typeface="SimSun" pitchFamily="2" charset="-122"/>
              </a:rPr>
              <a:t> </a:t>
            </a:r>
            <a:r>
              <a:rPr lang="fr-FR" altLang="zh-CN" b="1" dirty="0">
                <a:solidFill>
                  <a:srgbClr val="6A1C14"/>
                </a:solidFill>
                <a:ea typeface="SimSun" pitchFamily="2" charset="-122"/>
              </a:rPr>
              <a:t>Une zone tampon représentant un pont bioclimatique national et continental entre la zone tropicale et la zone méditerranéenne</a:t>
            </a:r>
            <a:r>
              <a:rPr lang="fr-FR" altLang="zh-CN" b="1" dirty="0" smtClean="0">
                <a:solidFill>
                  <a:srgbClr val="6A1C14"/>
                </a:solidFill>
                <a:ea typeface="SimSun" pitchFamily="2" charset="-122"/>
              </a:rPr>
              <a:t>,</a:t>
            </a:r>
            <a:endParaRPr lang="fr-FR" altLang="zh-CN" b="1" dirty="0">
              <a:solidFill>
                <a:srgbClr val="6A1C14"/>
              </a:solidFill>
              <a:ea typeface="SimSun" pitchFamily="2" charset="-122"/>
            </a:endParaRPr>
          </a:p>
          <a:p>
            <a:pPr lvl="1" algn="just">
              <a:spcAft>
                <a:spcPct val="60000"/>
              </a:spcAft>
              <a:buFont typeface="Wingdings" pitchFamily="2" charset="2"/>
              <a:buChar char="Ø"/>
              <a:defRPr/>
            </a:pPr>
            <a:r>
              <a:rPr lang="fr-FR" altLang="zh-CN" b="1" dirty="0">
                <a:solidFill>
                  <a:srgbClr val="6A1C14"/>
                </a:solidFill>
                <a:ea typeface="SimSun" pitchFamily="2" charset="-122"/>
              </a:rPr>
              <a:t> Des paysages uniques offrant des opportunités  pour l’écotourisme</a:t>
            </a:r>
            <a:endParaRPr lang="ar-MA" b="1" dirty="0">
              <a:solidFill>
                <a:srgbClr val="344E3F"/>
              </a:solidFill>
            </a:endParaRPr>
          </a:p>
        </p:txBody>
      </p:sp>
      <p:pic>
        <p:nvPicPr>
          <p:cNvPr id="5" name="Picture 8" descr="image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52351"/>
            <a:ext cx="2592387" cy="16811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dec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01119"/>
            <a:ext cx="2592387" cy="17240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0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881389"/>
            <a:ext cx="2614612" cy="19319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5"/>
          <p:cNvSpPr>
            <a:spLocks noGrp="1"/>
          </p:cNvSpPr>
          <p:nvPr/>
        </p:nvSpPr>
        <p:spPr bwMode="auto">
          <a:xfrm>
            <a:off x="6517704" y="610001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F4C6FBE-9059-442F-B56A-AF7A22840A1A}" type="slidenum">
              <a:rPr lang="fr-FR" altLang="en-US"/>
              <a:pPr>
                <a:defRPr/>
              </a:pPr>
              <a:t>10</a:t>
            </a:fld>
            <a:endParaRPr lang="fr-FR" altLang="en-US"/>
          </a:p>
        </p:txBody>
      </p:sp>
      <p:pic>
        <p:nvPicPr>
          <p:cNvPr id="9" name="Picture 5" descr="image0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29" y="1196752"/>
            <a:ext cx="2516188" cy="1619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0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25"/>
          <a:stretch>
            <a:fillRect/>
          </a:stretch>
        </p:blipFill>
        <p:spPr bwMode="auto">
          <a:xfrm>
            <a:off x="6552629" y="4881389"/>
            <a:ext cx="2555875" cy="1931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image07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92" y="3001119"/>
            <a:ext cx="2551112" cy="172412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866132" y="1139260"/>
            <a:ext cx="3434060" cy="15696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b="1" dirty="0">
                <a:solidFill>
                  <a:srgbClr val="6A1C14"/>
                </a:solidFill>
              </a:rPr>
              <a:t>Les Oasis recèlent un ensemble d’atouts qui sont autant d’opportunités pour la mise en valeur du territoire et la consolidation de l’économie oasienne</a:t>
            </a:r>
          </a:p>
        </p:txBody>
      </p:sp>
    </p:spTree>
    <p:extLst>
      <p:ext uri="{BB962C8B-B14F-4D97-AF65-F5344CB8AC3E}">
        <p14:creationId xmlns="" xmlns:p14="http://schemas.microsoft.com/office/powerpoint/2010/main" val="7996599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/>
        </p:nvSpPr>
        <p:spPr bwMode="auto">
          <a:xfrm>
            <a:off x="6408539" y="617202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05A65AF-4CBC-4B3C-9C4B-A674FF9C204E}" type="slidenum">
              <a:rPr lang="fr-FR" altLang="en-US"/>
              <a:pPr>
                <a:defRPr/>
              </a:pPr>
              <a:t>11</a:t>
            </a:fld>
            <a:endParaRPr lang="fr-FR" altLang="en-US"/>
          </a:p>
        </p:txBody>
      </p:sp>
      <p:pic>
        <p:nvPicPr>
          <p:cNvPr id="5" name="Picture 3" descr="ph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64" y="1485726"/>
            <a:ext cx="2555875" cy="177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2166515"/>
            <a:ext cx="5543550" cy="3921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Aft>
                <a:spcPct val="130000"/>
              </a:spcAft>
              <a:defRPr/>
            </a:pPr>
            <a:r>
              <a:rPr lang="fr-FR" altLang="zh-CN" sz="2000" b="1" u="sng" dirty="0">
                <a:solidFill>
                  <a:srgbClr val="6A1C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Potentialités </a:t>
            </a:r>
            <a:r>
              <a:rPr lang="fr-FR" altLang="zh-CN" sz="2000" b="1" u="sng" dirty="0" smtClean="0">
                <a:solidFill>
                  <a:srgbClr val="6A1C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humaines, </a:t>
            </a:r>
            <a:r>
              <a:rPr lang="fr-FR" altLang="zh-CN" sz="2000" b="1" u="sng" dirty="0">
                <a:solidFill>
                  <a:srgbClr val="6A1C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économiques et culturelles :</a:t>
            </a:r>
          </a:p>
          <a:p>
            <a:pPr lvl="1">
              <a:spcAft>
                <a:spcPct val="130000"/>
              </a:spcAft>
              <a:buFont typeface="Wingdings" pitchFamily="2" charset="2"/>
              <a:buChar char="Ø"/>
              <a:defRPr/>
            </a:pPr>
            <a:r>
              <a:rPr lang="fr-FR" altLang="zh-CN" b="1" dirty="0" smtClean="0">
                <a:solidFill>
                  <a:srgbClr val="6A1C14"/>
                </a:solidFill>
                <a:ea typeface="SimSun" pitchFamily="2" charset="-122"/>
              </a:rPr>
              <a:t> Un </a:t>
            </a:r>
            <a:r>
              <a:rPr lang="fr-FR" altLang="zh-CN" b="1" dirty="0">
                <a:solidFill>
                  <a:srgbClr val="6A1C14"/>
                </a:solidFill>
                <a:ea typeface="SimSun" pitchFamily="2" charset="-122"/>
              </a:rPr>
              <a:t>savoir faire local </a:t>
            </a:r>
            <a:r>
              <a:rPr lang="fr-FR" altLang="zh-CN" b="1" dirty="0" smtClean="0">
                <a:solidFill>
                  <a:srgbClr val="6A1C14"/>
                </a:solidFill>
                <a:ea typeface="SimSun" pitchFamily="2" charset="-122"/>
              </a:rPr>
              <a:t>riche </a:t>
            </a:r>
            <a:r>
              <a:rPr lang="fr-FR" altLang="zh-CN" b="1" dirty="0">
                <a:solidFill>
                  <a:srgbClr val="6A1C14"/>
                </a:solidFill>
                <a:ea typeface="SimSun" pitchFamily="2" charset="-122"/>
              </a:rPr>
              <a:t>et varié</a:t>
            </a:r>
          </a:p>
          <a:p>
            <a:pPr lvl="1">
              <a:spcAft>
                <a:spcPct val="130000"/>
              </a:spcAft>
              <a:buFont typeface="Wingdings" pitchFamily="2" charset="2"/>
              <a:buChar char="Ø"/>
              <a:defRPr/>
            </a:pPr>
            <a:r>
              <a:rPr lang="fr-FR" altLang="zh-CN" b="1" dirty="0">
                <a:solidFill>
                  <a:srgbClr val="6A1C14"/>
                </a:solidFill>
                <a:ea typeface="SimSun" pitchFamily="2" charset="-122"/>
              </a:rPr>
              <a:t> Un patrimoine architectural </a:t>
            </a:r>
            <a:r>
              <a:rPr lang="fr-FR" altLang="zh-CN" b="1" dirty="0" smtClean="0">
                <a:solidFill>
                  <a:srgbClr val="6A1C14"/>
                </a:solidFill>
                <a:ea typeface="SimSun" pitchFamily="2" charset="-122"/>
              </a:rPr>
              <a:t>unique</a:t>
            </a:r>
            <a:endParaRPr lang="fr-FR" altLang="zh-CN" sz="2000" b="1" u="sng" dirty="0">
              <a:solidFill>
                <a:srgbClr val="6A1C14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  <a:p>
            <a:pPr lvl="1">
              <a:spcAft>
                <a:spcPct val="130000"/>
              </a:spcAft>
              <a:buFont typeface="Wingdings" pitchFamily="2" charset="2"/>
              <a:buChar char="Ø"/>
              <a:defRPr/>
            </a:pPr>
            <a:r>
              <a:rPr lang="fr-FR" altLang="zh-CN" b="1" dirty="0">
                <a:solidFill>
                  <a:srgbClr val="6A1C14"/>
                </a:solidFill>
                <a:ea typeface="SimSun" pitchFamily="2" charset="-122"/>
              </a:rPr>
              <a:t> Une production agricole de haute valeur marchande (dattes, produits bio, Safran,…)</a:t>
            </a:r>
          </a:p>
          <a:p>
            <a:pPr lvl="1">
              <a:spcAft>
                <a:spcPct val="130000"/>
              </a:spcAft>
              <a:buFont typeface="Wingdings" pitchFamily="2" charset="2"/>
              <a:buChar char="Ø"/>
              <a:defRPr/>
            </a:pPr>
            <a:r>
              <a:rPr lang="fr-FR" altLang="zh-CN" b="1" dirty="0">
                <a:solidFill>
                  <a:srgbClr val="6A1C14"/>
                </a:solidFill>
                <a:ea typeface="SimSun" pitchFamily="2" charset="-122"/>
              </a:rPr>
              <a:t> Une solidarité familiale et une discipline communautaire remarquable </a:t>
            </a:r>
            <a:endParaRPr lang="fr-FR" dirty="0">
              <a:solidFill>
                <a:srgbClr val="6A1C14"/>
              </a:solidFill>
            </a:endParaRPr>
          </a:p>
        </p:txBody>
      </p:sp>
      <p:pic>
        <p:nvPicPr>
          <p:cNvPr id="7" name="Picture 5" descr="Journee-des-kasba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64" y="3384376"/>
            <a:ext cx="2555875" cy="1701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qsar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419" b="16206"/>
          <a:stretch>
            <a:fillRect/>
          </a:stretch>
        </p:blipFill>
        <p:spPr bwMode="auto">
          <a:xfrm>
            <a:off x="6441877" y="5143326"/>
            <a:ext cx="2557462" cy="16700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40805" y="476672"/>
            <a:ext cx="7667699" cy="835299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2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ATOUTS</a:t>
            </a:r>
            <a:r>
              <a:rPr lang="fr-FR" sz="4200" b="1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ET POTENTIALITES</a:t>
            </a:r>
            <a:endParaRPr lang="fr-FR" sz="4200" dirty="0" smtClean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30614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contenu 4"/>
          <p:cNvSpPr>
            <a:spLocks noGrp="1"/>
          </p:cNvSpPr>
          <p:nvPr>
            <p:ph idx="1"/>
          </p:nvPr>
        </p:nvSpPr>
        <p:spPr>
          <a:xfrm>
            <a:off x="107504" y="2349500"/>
            <a:ext cx="8712646" cy="38163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sz="2000" dirty="0" smtClean="0"/>
              <a:t>Taux de pauvreté et chômage élevé;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dirty="0" smtClean="0"/>
              <a:t>Grand retard en infrastructure de base et services ;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dirty="0" smtClean="0"/>
              <a:t>Gestion irrationnelle des ressources en eaux : surexploitation des ressources en eau et un gaspillage prononcé ;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dirty="0" smtClean="0"/>
              <a:t>Complexité du système foncier (taille faible) ;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dirty="0" smtClean="0"/>
              <a:t>Dégradation et disparition des palmeraies;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dirty="0" smtClean="0"/>
              <a:t>Economie dépendant  essentiellement  des transferts  des émigrés.</a:t>
            </a:r>
          </a:p>
          <a:p>
            <a:pPr>
              <a:lnSpc>
                <a:spcPct val="150000"/>
              </a:lnSpc>
            </a:pPr>
            <a:endParaRPr lang="fr-FR" sz="2000" dirty="0" smtClean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DYSFONCTIONNEMENTS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>
          <a:xfrm>
            <a:off x="1476375" y="477838"/>
            <a:ext cx="7632700" cy="935037"/>
          </a:xfrm>
        </p:spPr>
        <p:txBody>
          <a:bodyPr/>
          <a:lstStyle/>
          <a:p>
            <a:r>
              <a:rPr lang="fr-FR" sz="3600" smtClean="0"/>
              <a:t>ORIENTATIONS STRATEGIQUES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07949" y="1754188"/>
            <a:ext cx="8640763" cy="8112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fr-FR" altLang="zh-CN" sz="1800" b="1" dirty="0" smtClean="0">
                <a:solidFill>
                  <a:schemeClr val="tx2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	La réhabilitation des Oasis suppose une action globale qui prenne de front l’ensemble des problèmes posés, à travers le cœur organique du problème: </a:t>
            </a:r>
            <a:r>
              <a:rPr lang="fr-FR" altLang="zh-CN" sz="2400" b="1" dirty="0" smtClean="0">
                <a:solidFill>
                  <a:schemeClr val="tx2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l’eau</a:t>
            </a:r>
            <a:endParaRPr lang="fr-FR" altLang="zh-CN" sz="1800" b="1" dirty="0" smtClean="0">
              <a:solidFill>
                <a:schemeClr val="tx2"/>
              </a:solidFill>
              <a:latin typeface="Tahoma" pitchFamily="34" charset="0"/>
              <a:ea typeface="SimSun" pitchFamily="2" charset="-122"/>
              <a:cs typeface="Tahom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850" y="3015257"/>
            <a:ext cx="820896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000" b="1" dirty="0">
                <a:solidFill>
                  <a:schemeClr val="tx2"/>
                </a:solidFill>
                <a:latin typeface="Tahoma" pitchFamily="34" charset="0"/>
              </a:rPr>
              <a:t>L’agriculture et le monde rural: </a:t>
            </a:r>
            <a:r>
              <a:rPr lang="fr-FR" sz="1400" b="1" dirty="0">
                <a:solidFill>
                  <a:schemeClr val="tx2"/>
                </a:solidFill>
                <a:latin typeface="Tahoma" pitchFamily="34" charset="0"/>
              </a:rPr>
              <a:t>une nouvelle conception de l’agriculture Oasienne;</a:t>
            </a:r>
          </a:p>
          <a:p>
            <a:pPr>
              <a:buFont typeface="Wingdings" pitchFamily="2" charset="2"/>
              <a:buChar char="v"/>
            </a:pPr>
            <a:endParaRPr lang="fr-FR" sz="2000" b="1" dirty="0">
              <a:solidFill>
                <a:schemeClr val="tx2"/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000" b="1" dirty="0">
                <a:solidFill>
                  <a:schemeClr val="tx2"/>
                </a:solidFill>
                <a:latin typeface="Tahoma" pitchFamily="34" charset="0"/>
              </a:rPr>
              <a:t>Diversifier l’économie et promouvoir </a:t>
            </a:r>
            <a:r>
              <a:rPr lang="fr-FR" sz="2000" b="1" dirty="0" smtClean="0">
                <a:solidFill>
                  <a:schemeClr val="tx2"/>
                </a:solidFill>
                <a:latin typeface="Tahoma" pitchFamily="34" charset="0"/>
              </a:rPr>
              <a:t>l’emploi ;</a:t>
            </a:r>
            <a:endParaRPr lang="fr-FR" sz="1400" b="1" dirty="0">
              <a:solidFill>
                <a:schemeClr val="tx2"/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v"/>
            </a:pPr>
            <a:endParaRPr lang="fr-FR" sz="1400" b="1" dirty="0">
              <a:solidFill>
                <a:schemeClr val="tx2"/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000" b="1" dirty="0">
                <a:solidFill>
                  <a:schemeClr val="tx2"/>
                </a:solidFill>
                <a:latin typeface="Tahoma" pitchFamily="34" charset="0"/>
              </a:rPr>
              <a:t>La politique urbaine ajustée (</a:t>
            </a:r>
            <a:r>
              <a:rPr lang="fr-FR" sz="1400" b="1" dirty="0">
                <a:solidFill>
                  <a:schemeClr val="tx2"/>
                </a:solidFill>
                <a:latin typeface="Tahoma" pitchFamily="34" charset="0"/>
              </a:rPr>
              <a:t>promotion des moyennes et petites villes);</a:t>
            </a:r>
          </a:p>
          <a:p>
            <a:pPr>
              <a:buFont typeface="Wingdings" pitchFamily="2" charset="2"/>
              <a:buChar char="v"/>
            </a:pPr>
            <a:endParaRPr lang="fr-FR" sz="2000" b="1" dirty="0">
              <a:solidFill>
                <a:schemeClr val="tx2"/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000" b="1" dirty="0">
                <a:solidFill>
                  <a:schemeClr val="tx2"/>
                </a:solidFill>
                <a:latin typeface="Tahoma" pitchFamily="34" charset="0"/>
              </a:rPr>
              <a:t>Protection de l’environnement et développement </a:t>
            </a:r>
            <a:r>
              <a:rPr lang="fr-FR" sz="2000" b="1" dirty="0" smtClean="0">
                <a:solidFill>
                  <a:schemeClr val="tx2"/>
                </a:solidFill>
                <a:latin typeface="Tahoma" pitchFamily="34" charset="0"/>
              </a:rPr>
              <a:t>durable ;</a:t>
            </a:r>
            <a:endParaRPr lang="fr-FR" sz="1400" b="1" dirty="0">
              <a:solidFill>
                <a:schemeClr val="tx2"/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v"/>
            </a:pPr>
            <a:endParaRPr lang="fr-FR" sz="2000" b="1" dirty="0">
              <a:solidFill>
                <a:schemeClr val="tx2"/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000" b="1" dirty="0">
                <a:solidFill>
                  <a:schemeClr val="tx2"/>
                </a:solidFill>
                <a:latin typeface="Tahoma" pitchFamily="34" charset="0"/>
              </a:rPr>
              <a:t>Reformer les dispositions d’aide et de soutien et mobiliser la coopération internationale.</a:t>
            </a:r>
            <a:endParaRPr lang="en-US" sz="1400" b="1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u contenu 10"/>
          <p:cNvSpPr>
            <a:spLocks noGrp="1"/>
          </p:cNvSpPr>
          <p:nvPr>
            <p:ph idx="1"/>
          </p:nvPr>
        </p:nvSpPr>
        <p:spPr>
          <a:xfrm>
            <a:off x="1000125" y="1785938"/>
            <a:ext cx="7010400" cy="4114800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 t="12967" b="34862"/>
          <a:stretch>
            <a:fillRect/>
          </a:stretch>
        </p:blipFill>
        <p:spPr bwMode="auto">
          <a:xfrm>
            <a:off x="214313" y="1379538"/>
            <a:ext cx="874871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57188" y="3643313"/>
            <a:ext cx="2428875" cy="1584325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5072063" y="2643188"/>
            <a:ext cx="1438275" cy="2714625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7858125" y="3643313"/>
            <a:ext cx="1081088" cy="1223962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214438" y="4000500"/>
            <a:ext cx="13573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700" b="1">
                <a:solidFill>
                  <a:schemeClr val="tx2"/>
                </a:solidFill>
              </a:rPr>
              <a:t>Guelmim-Tata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292725" y="2852738"/>
            <a:ext cx="1065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chemeClr val="tx2"/>
                </a:solidFill>
              </a:rPr>
              <a:t>Tafilalet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858125" y="385762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chemeClr val="tx2"/>
                </a:solidFill>
              </a:rPr>
              <a:t>Figuig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3648447" y="3733576"/>
            <a:ext cx="1571625" cy="207168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fr-FR" b="1">
                <a:solidFill>
                  <a:schemeClr val="tx2"/>
                </a:solidFill>
              </a:rPr>
              <a:t>Zagora</a:t>
            </a:r>
          </a:p>
        </p:txBody>
      </p:sp>
      <p:sp>
        <p:nvSpPr>
          <p:cNvPr id="21516" name="ZoneTexte 20"/>
          <p:cNvSpPr txBox="1">
            <a:spLocks noChangeArrowheads="1"/>
          </p:cNvSpPr>
          <p:nvPr/>
        </p:nvSpPr>
        <p:spPr bwMode="auto">
          <a:xfrm>
            <a:off x="539750" y="5357813"/>
            <a:ext cx="88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chemeClr val="tx2"/>
                </a:solidFill>
                <a:cs typeface="Times New Roman" pitchFamily="18" charset="0"/>
              </a:rPr>
              <a:t>APDS</a:t>
            </a:r>
            <a:endParaRPr lang="fr-FR"/>
          </a:p>
        </p:txBody>
      </p:sp>
      <p:sp>
        <p:nvSpPr>
          <p:cNvPr id="21518" name="ZoneTexte 22"/>
          <p:cNvSpPr txBox="1">
            <a:spLocks noChangeArrowheads="1"/>
          </p:cNvSpPr>
          <p:nvPr/>
        </p:nvSpPr>
        <p:spPr bwMode="auto">
          <a:xfrm>
            <a:off x="5072063" y="5500688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chemeClr val="tx2"/>
                </a:solidFill>
                <a:cs typeface="Times New Roman" pitchFamily="18" charset="0"/>
              </a:rPr>
              <a:t>MUATN / DAT </a:t>
            </a:r>
            <a:endParaRPr lang="fr-FR" dirty="0"/>
          </a:p>
        </p:txBody>
      </p:sp>
      <p:sp>
        <p:nvSpPr>
          <p:cNvPr id="21519" name="ZoneTexte 23"/>
          <p:cNvSpPr txBox="1">
            <a:spLocks noChangeArrowheads="1"/>
          </p:cNvSpPr>
          <p:nvPr/>
        </p:nvSpPr>
        <p:spPr bwMode="auto">
          <a:xfrm>
            <a:off x="8072438" y="5072063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chemeClr val="tx2"/>
                </a:solidFill>
                <a:cs typeface="Times New Roman" pitchFamily="18" charset="0"/>
              </a:rPr>
              <a:t>ADO</a:t>
            </a:r>
            <a:endParaRPr lang="fr-FR"/>
          </a:p>
        </p:txBody>
      </p:sp>
      <p:sp>
        <p:nvSpPr>
          <p:cNvPr id="32781" name="Titre 19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415213" cy="1798638"/>
          </a:xfrm>
        </p:spPr>
        <p:txBody>
          <a:bodyPr/>
          <a:lstStyle/>
          <a:p>
            <a:r>
              <a:rPr lang="fr-FR" sz="3600" smtClean="0"/>
              <a:t>LES PROJETS DE DEVELOPPEMENT DES OASIS</a:t>
            </a:r>
          </a:p>
        </p:txBody>
      </p:sp>
      <p:sp>
        <p:nvSpPr>
          <p:cNvPr id="19" name="ZoneTexte 22"/>
          <p:cNvSpPr txBox="1">
            <a:spLocks noChangeArrowheads="1"/>
          </p:cNvSpPr>
          <p:nvPr/>
        </p:nvSpPr>
        <p:spPr bwMode="auto">
          <a:xfrm>
            <a:off x="2483768" y="5579392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  <a:cs typeface="Times New Roman" pitchFamily="18" charset="0"/>
              </a:rPr>
              <a:t>MUATN/ </a:t>
            </a:r>
            <a:r>
              <a:rPr lang="fr-FR" b="1" dirty="0">
                <a:solidFill>
                  <a:schemeClr val="tx2"/>
                </a:solidFill>
                <a:cs typeface="Times New Roman" pitchFamily="18" charset="0"/>
              </a:rPr>
              <a:t>DAT 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/>
      <p:bldP spid="11" grpId="0" animBg="1"/>
      <p:bldP spid="21516" grpId="0"/>
      <p:bldP spid="21518" grpId="0"/>
      <p:bldP spid="21519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CAS DU POT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7200" y="2636838"/>
            <a:ext cx="8229600" cy="3960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fr-FR" sz="2400" b="1" dirty="0">
                <a:solidFill>
                  <a:srgbClr val="0066FF"/>
                </a:solidFill>
              </a:rPr>
              <a:t>Une vision globale à l’échelle du Tafilalet:</a:t>
            </a:r>
            <a:r>
              <a:rPr lang="fr-FR" sz="2400" b="1" dirty="0"/>
              <a:t> 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fr-FR" sz="2000" b="1" dirty="0"/>
              <a:t>Cohérence et synergies entre les Stratégies Régionales et Sectorielles (SRAT, PATD&amp;O, Maroc Vert, RBOSM …).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fr-FR" sz="2000" b="1" dirty="0"/>
              <a:t>Vulnérabilité au Changement climatique, Biodiversité et processus d’ensablement.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fr-FR" sz="20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fr-FR" sz="2400" b="1" dirty="0">
                <a:solidFill>
                  <a:srgbClr val="0066FF"/>
                </a:solidFill>
              </a:rPr>
              <a:t>Une démarche communale: (basée sur la planification locale)</a:t>
            </a: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fr-FR" altLang="zh-TW" sz="2000" b="1" dirty="0" smtClean="0">
                <a:ea typeface="PMingLiU" pitchFamily="18" charset="-120"/>
              </a:rPr>
              <a:t>les collectivités </a:t>
            </a:r>
            <a:r>
              <a:rPr lang="fr-FR" altLang="zh-TW" sz="2000" b="1" dirty="0">
                <a:ea typeface="PMingLiU" pitchFamily="18" charset="-120"/>
              </a:rPr>
              <a:t>locales </a:t>
            </a:r>
            <a:r>
              <a:rPr lang="fr-FR" altLang="zh-TW" sz="2000" b="1" dirty="0" smtClean="0">
                <a:ea typeface="PMingLiU" pitchFamily="18" charset="-120"/>
              </a:rPr>
              <a:t>(communes) élaborent leurs propres plan de développement stratégique (PCD).</a:t>
            </a:r>
            <a:endParaRPr lang="fr-FR" altLang="zh-TW" sz="2000" b="1" dirty="0">
              <a:ea typeface="PMingLiU" pitchFamily="18" charset="-12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827088" y="1862138"/>
            <a:ext cx="8066087" cy="7032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2800" b="1" dirty="0" smtClean="0">
                <a:solidFill>
                  <a:srgbClr val="962F1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Une démarche territoriale à 2 portes d’entrée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CAS DU POT (Budget)</a:t>
            </a:r>
          </a:p>
        </p:txBody>
      </p:sp>
      <p:graphicFrame>
        <p:nvGraphicFramePr>
          <p:cNvPr id="4" name="Graphique 3"/>
          <p:cNvGraphicFramePr/>
          <p:nvPr/>
        </p:nvGraphicFramePr>
        <p:xfrm>
          <a:off x="1403648" y="1988840"/>
          <a:ext cx="6500857" cy="451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7308850" y="227647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96040E"/>
                </a:solidFill>
              </a:rPr>
              <a:t>~ 123 </a:t>
            </a:r>
            <a:r>
              <a:rPr lang="fr-FR" b="1" dirty="0" err="1">
                <a:solidFill>
                  <a:srgbClr val="96040E"/>
                </a:solidFill>
              </a:rPr>
              <a:t>MDhs</a:t>
            </a:r>
            <a:endParaRPr lang="fr-FR" b="1" dirty="0">
              <a:solidFill>
                <a:srgbClr val="96040E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5842" name="Espace réservé du contenu 2"/>
          <p:cNvSpPr txBox="1">
            <a:spLocks/>
          </p:cNvSpPr>
          <p:nvPr/>
        </p:nvSpPr>
        <p:spPr bwMode="auto">
          <a:xfrm>
            <a:off x="323850" y="2266950"/>
            <a:ext cx="8820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endParaRPr lang="fr-FR" altLang="zh-TW" sz="3200" b="1">
              <a:solidFill>
                <a:schemeClr val="tx2"/>
              </a:solidFill>
              <a:ea typeface="PMingLiU" pitchFamily="18" charset="-12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fr-FR" sz="3000" b="1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00338" y="1628775"/>
            <a:ext cx="3600450" cy="6223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Produits Centraux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388" y="2609850"/>
            <a:ext cx="8856662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defTabSz="449263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fr-FR" altLang="zh-TW" sz="2100" b="1" dirty="0" smtClean="0">
                <a:solidFill>
                  <a:schemeClr val="tx2"/>
                </a:solidFill>
                <a:ea typeface="PMingLiU" pitchFamily="18" charset="-120"/>
              </a:rPr>
              <a:t>Une </a:t>
            </a:r>
            <a:r>
              <a:rPr lang="fr-FR" altLang="zh-TW" sz="2100" b="1" dirty="0">
                <a:solidFill>
                  <a:schemeClr val="tx2"/>
                </a:solidFill>
                <a:ea typeface="PMingLiU" pitchFamily="18" charset="-120"/>
              </a:rPr>
              <a:t>vision Intégrée de développement territorial durable</a:t>
            </a:r>
          </a:p>
          <a:p>
            <a:pPr marL="457200" indent="-457200" defTabSz="449263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endParaRPr lang="fr-FR" altLang="zh-TW" sz="2100" b="1" dirty="0">
              <a:solidFill>
                <a:schemeClr val="tx2"/>
              </a:solidFill>
              <a:ea typeface="PMingLiU" pitchFamily="18" charset="-120"/>
            </a:endParaRPr>
          </a:p>
          <a:p>
            <a:pPr marL="457200" indent="-457200" defTabSz="449263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fr-FR" altLang="zh-TW" sz="2100" b="1" dirty="0" smtClean="0">
                <a:solidFill>
                  <a:schemeClr val="tx2"/>
                </a:solidFill>
                <a:ea typeface="PMingLiU" pitchFamily="18" charset="-120"/>
              </a:rPr>
              <a:t>Un </a:t>
            </a:r>
            <a:r>
              <a:rPr lang="fr-FR" altLang="zh-TW" sz="2100" b="1" dirty="0">
                <a:solidFill>
                  <a:schemeClr val="tx2"/>
                </a:solidFill>
                <a:ea typeface="PMingLiU" pitchFamily="18" charset="-120"/>
              </a:rPr>
              <a:t>projet de territoire fondé sur un processus collectif 				basé sur la planification stratégique locale.</a:t>
            </a:r>
          </a:p>
          <a:p>
            <a:pPr marL="457200" indent="-457200" defTabSz="449263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endParaRPr lang="fr-FR" altLang="zh-TW" sz="2100" b="1" dirty="0">
              <a:solidFill>
                <a:schemeClr val="tx2"/>
              </a:solidFill>
              <a:ea typeface="PMingLiU" pitchFamily="18" charset="-120"/>
            </a:endParaRPr>
          </a:p>
          <a:p>
            <a:pPr marL="457200" indent="-457200" defTabSz="449263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fr-FR" altLang="zh-TW" sz="2100" b="1" dirty="0" smtClean="0">
                <a:solidFill>
                  <a:schemeClr val="tx2"/>
                </a:solidFill>
                <a:ea typeface="PMingLiU" pitchFamily="18" charset="-120"/>
              </a:rPr>
              <a:t>Réduction </a:t>
            </a:r>
            <a:r>
              <a:rPr lang="fr-FR" altLang="zh-TW" sz="2100" b="1" dirty="0">
                <a:solidFill>
                  <a:schemeClr val="tx2"/>
                </a:solidFill>
                <a:ea typeface="PMingLiU" pitchFamily="18" charset="-120"/>
              </a:rPr>
              <a:t>du processus de désertification et 						valorisation des ressources naturelles et patrimoniales</a:t>
            </a:r>
          </a:p>
          <a:p>
            <a:pPr marL="457200" indent="-457200" defTabSz="449263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endParaRPr lang="fr-FR" altLang="zh-TW" sz="2100" b="1" dirty="0">
              <a:solidFill>
                <a:schemeClr val="tx2"/>
              </a:solidFill>
              <a:ea typeface="PMingLiU" pitchFamily="18" charset="-120"/>
            </a:endParaRPr>
          </a:p>
          <a:p>
            <a:pPr marL="457200" indent="-457200" defTabSz="449263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fr-FR" altLang="zh-TW" sz="2100" b="1" dirty="0" smtClean="0">
                <a:solidFill>
                  <a:schemeClr val="tx2"/>
                </a:solidFill>
                <a:ea typeface="PMingLiU" pitchFamily="18" charset="-120"/>
              </a:rPr>
              <a:t>Renforcement </a:t>
            </a:r>
            <a:r>
              <a:rPr lang="fr-FR" altLang="zh-TW" sz="2100" b="1" dirty="0">
                <a:solidFill>
                  <a:schemeClr val="tx2"/>
                </a:solidFill>
                <a:ea typeface="PMingLiU" pitchFamily="18" charset="-120"/>
              </a:rPr>
              <a:t>du cadre juridique et réglementaire</a:t>
            </a:r>
            <a:endParaRPr lang="fr-FR" sz="2100" b="1" dirty="0">
              <a:solidFill>
                <a:schemeClr val="tx2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524000" y="334963"/>
            <a:ext cx="7010400" cy="129381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mtClean="0"/>
              <a:t>CAS DU POT</a:t>
            </a:r>
            <a:endParaRPr lang="fr-FR" dirty="0"/>
          </a:p>
        </p:txBody>
      </p:sp>
      <p:pic>
        <p:nvPicPr>
          <p:cNvPr id="8" name="Picture 2" descr="C:\Documents and Settings\moha\Bureau\LOGO POT definitif mai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33375"/>
            <a:ext cx="259238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260647"/>
            <a:ext cx="6216352" cy="1008113"/>
          </a:xfrm>
        </p:spPr>
        <p:txBody>
          <a:bodyPr/>
          <a:lstStyle/>
          <a:p>
            <a:r>
              <a:rPr lang="fr-FR" sz="2800" dirty="0"/>
              <a:t>MESURES D’ACCOMPAGNEMENT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409056"/>
            <a:ext cx="7992888" cy="2604120"/>
          </a:xfrm>
        </p:spPr>
        <p:txBody>
          <a:bodyPr/>
          <a:lstStyle/>
          <a:p>
            <a:r>
              <a:rPr lang="fr-FR" sz="2400" cap="all" dirty="0" smtClean="0"/>
              <a:t>RENFORCEMENT DES CAPACITES DES ACTEURS</a:t>
            </a:r>
          </a:p>
          <a:p>
            <a:pPr marL="0" indent="0">
              <a:buNone/>
            </a:pPr>
            <a:endParaRPr lang="fr-FR" sz="800" dirty="0" smtClean="0"/>
          </a:p>
          <a:p>
            <a:r>
              <a:rPr lang="fr-FR" sz="2400" dirty="0" smtClean="0"/>
              <a:t>MAITRISE DES CONNAISSANCES ET DES INFORMATIONS</a:t>
            </a:r>
          </a:p>
          <a:p>
            <a:endParaRPr lang="fr-FR" sz="800" dirty="0" smtClean="0"/>
          </a:p>
          <a:p>
            <a:r>
              <a:rPr lang="fr-FR" sz="2400" dirty="0" smtClean="0"/>
              <a:t>PLAIDOYER NATIONAL ET INTERNATIONAL AU PROFIT DES OASIS</a:t>
            </a:r>
          </a:p>
        </p:txBody>
      </p:sp>
    </p:spTree>
    <p:extLst>
      <p:ext uri="{BB962C8B-B14F-4D97-AF65-F5344CB8AC3E}">
        <p14:creationId xmlns="" xmlns:p14="http://schemas.microsoft.com/office/powerpoint/2010/main" val="30153413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1524000" y="477738"/>
            <a:ext cx="4416425" cy="935038"/>
          </a:xfrm>
        </p:spPr>
        <p:txBody>
          <a:bodyPr/>
          <a:lstStyle/>
          <a:p>
            <a:pPr algn="ctr"/>
            <a:r>
              <a:rPr lang="fr-FR" sz="3200" dirty="0" smtClean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628800"/>
            <a:ext cx="8319298" cy="504056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charset="2"/>
              <a:buNone/>
              <a:defRPr/>
            </a:pPr>
            <a:r>
              <a:rPr lang="fr-FR" sz="2400" kern="1200" dirty="0" smtClean="0"/>
              <a:t>Facteurs clés de succès</a:t>
            </a:r>
            <a:endParaRPr lang="fr-FR" sz="2400" kern="1200" dirty="0"/>
          </a:p>
          <a:p>
            <a:pPr>
              <a:buFont typeface="Courier New" pitchFamily="49" charset="0"/>
              <a:buChar char="o"/>
              <a:defRPr/>
            </a:pPr>
            <a:r>
              <a:rPr lang="fr-FR" sz="2400" dirty="0" smtClean="0"/>
              <a:t>Volonté politique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fr-FR" sz="2400" dirty="0" smtClean="0"/>
              <a:t>Grandes reformes engagées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fr-FR" sz="2400" dirty="0" smtClean="0"/>
              <a:t>Coopération internationale</a:t>
            </a:r>
          </a:p>
          <a:p>
            <a:pPr>
              <a:buFont typeface="Courier New" pitchFamily="49" charset="0"/>
              <a:buChar char="o"/>
              <a:defRPr/>
            </a:pPr>
            <a:endParaRPr lang="fr-FR" sz="2400" dirty="0" smtClean="0"/>
          </a:p>
          <a:p>
            <a:pPr marL="0" indent="0">
              <a:buNone/>
              <a:defRPr/>
            </a:pPr>
            <a:r>
              <a:rPr lang="fr-FR" sz="2400" dirty="0" smtClean="0"/>
              <a:t>Reste à faire :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fr-FR" sz="2400" dirty="0"/>
              <a:t>Accélérer le rythme d’exécution des projets en cours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fr-FR" sz="2400" dirty="0"/>
              <a:t>Accompagner d’autres territoires dans l’élaboration de leurs projets de développement </a:t>
            </a:r>
            <a:r>
              <a:rPr lang="fr-FR" sz="2400" dirty="0" smtClean="0"/>
              <a:t>intégré</a:t>
            </a:r>
            <a:r>
              <a:rPr lang="fr-FR" sz="2400" dirty="0"/>
              <a:t>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fr-FR" sz="2400" dirty="0"/>
              <a:t>Elaborer une législation spécifique aux problématiques des oasis.</a:t>
            </a:r>
          </a:p>
          <a:p>
            <a:pPr>
              <a:buFont typeface="Courier New" pitchFamily="49" charset="0"/>
              <a:buChar char="o"/>
              <a:defRPr/>
            </a:pPr>
            <a:endParaRPr lang="fr-FR" sz="2400" dirty="0" smtClean="0"/>
          </a:p>
          <a:p>
            <a:pPr>
              <a:buFont typeface="Courier New" pitchFamily="49" charset="0"/>
              <a:buChar char="o"/>
              <a:defRPr/>
            </a:pPr>
            <a:endParaRPr lang="fr-FR" sz="2400" dirty="0" smtClean="0"/>
          </a:p>
          <a:p>
            <a:pPr>
              <a:buFont typeface="Courier New" pitchFamily="49" charset="0"/>
              <a:buChar char="o"/>
              <a:defRPr/>
            </a:pPr>
            <a:endParaRPr lang="fr-FR" sz="2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2348880"/>
            <a:ext cx="7010400" cy="36709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GENERALITES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DEFINITIONS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OASIS MAROCAINES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PROJETS DE DEVELOPPEMENT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CONCLUSIONS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132595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u contenu 3"/>
          <p:cNvSpPr>
            <a:spLocks noGrp="1"/>
          </p:cNvSpPr>
          <p:nvPr>
            <p:ph idx="1"/>
          </p:nvPr>
        </p:nvSpPr>
        <p:spPr>
          <a:xfrm>
            <a:off x="1403648" y="3429000"/>
            <a:ext cx="7010400" cy="26638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fr-FR" sz="3600" dirty="0" smtClean="0">
                <a:hlinkClick r:id="rId2"/>
              </a:rPr>
              <a:t>www.territoires.gov.ma</a:t>
            </a:r>
            <a:endParaRPr lang="fr-FR" sz="3600" dirty="0" smtClean="0"/>
          </a:p>
          <a:p>
            <a:pPr marL="0" indent="0" algn="ctr">
              <a:buFont typeface="Wingdings" pitchFamily="2" charset="2"/>
              <a:buNone/>
            </a:pPr>
            <a:endParaRPr lang="fr-FR" sz="36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fr-FR" sz="3600" dirty="0" smtClean="0">
                <a:hlinkClick r:id="rId3"/>
              </a:rPr>
              <a:t>www.oasistafilalet.ma</a:t>
            </a:r>
            <a:endParaRPr lang="fr-FR" sz="3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691680" y="2348880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fr-FR" sz="2800" b="1" kern="0" dirty="0" smtClean="0">
                <a:solidFill>
                  <a:schemeClr val="tx2"/>
                </a:solidFill>
              </a:rPr>
              <a:t>MERCI POUR VOTRE ATTENTION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7010400" cy="1214422"/>
          </a:xfrm>
        </p:spPr>
        <p:txBody>
          <a:bodyPr/>
          <a:lstStyle/>
          <a:p>
            <a:r>
              <a:rPr lang="fr-FR" dirty="0" smtClean="0"/>
              <a:t>Généralités sur le Maroc </a:t>
            </a:r>
            <a:endParaRPr lang="fr-FR" dirty="0"/>
          </a:p>
        </p:txBody>
      </p:sp>
      <p:pic>
        <p:nvPicPr>
          <p:cNvPr id="4" name="Picture 3" descr="mar-afr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499" y="1714489"/>
            <a:ext cx="6235501" cy="514353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14488"/>
            <a:ext cx="2880320" cy="5143512"/>
          </a:xfrm>
          <a:prstGeom prst="rect">
            <a:avLst/>
          </a:prstGeom>
          <a:solidFill>
            <a:srgbClr val="EFD08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Ä"/>
            </a:pPr>
            <a:r>
              <a:rPr lang="en-GB" sz="1200" b="1" u="sng" dirty="0" smtClean="0">
                <a:solidFill>
                  <a:srgbClr val="002060"/>
                </a:solidFill>
                <a:cs typeface="Tahoma" pitchFamily="34" charset="0"/>
              </a:rPr>
              <a:t>Agricultural </a:t>
            </a:r>
            <a:r>
              <a:rPr lang="en-GB" sz="1200" b="1" u="sng" dirty="0">
                <a:solidFill>
                  <a:srgbClr val="002060"/>
                </a:solidFill>
                <a:cs typeface="Tahoma" pitchFamily="34" charset="0"/>
              </a:rPr>
              <a:t>land </a:t>
            </a:r>
            <a:r>
              <a:rPr lang="en-GB" sz="1200" b="1" dirty="0">
                <a:solidFill>
                  <a:srgbClr val="002060"/>
                </a:solidFill>
                <a:cs typeface="Tahoma" pitchFamily="34" charset="0"/>
              </a:rPr>
              <a:t>:  9 millions ha (12% of global)</a:t>
            </a:r>
          </a:p>
          <a:p>
            <a:pPr marL="801688" lvl="1" indent="-188913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200" b="1" dirty="0">
                <a:solidFill>
                  <a:srgbClr val="002060"/>
                </a:solidFill>
                <a:cs typeface="Tahoma" pitchFamily="34" charset="0"/>
              </a:rPr>
              <a:t>84% </a:t>
            </a:r>
            <a:r>
              <a:rPr lang="en-GB" sz="1200" b="1" dirty="0" err="1">
                <a:solidFill>
                  <a:srgbClr val="002060"/>
                </a:solidFill>
                <a:cs typeface="Tahoma" pitchFamily="34" charset="0"/>
              </a:rPr>
              <a:t>rainfed</a:t>
            </a:r>
            <a:endParaRPr lang="en-GB" sz="1200" b="1" dirty="0">
              <a:solidFill>
                <a:srgbClr val="002060"/>
              </a:solidFill>
              <a:cs typeface="Tahoma" pitchFamily="34" charset="0"/>
            </a:endParaRPr>
          </a:p>
          <a:p>
            <a:pPr marL="801688" lvl="1" indent="-188913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GB" sz="1200" b="1" dirty="0">
                <a:solidFill>
                  <a:srgbClr val="002060"/>
                </a:solidFill>
                <a:cs typeface="Tahoma" pitchFamily="34" charset="0"/>
              </a:rPr>
              <a:t>16% </a:t>
            </a:r>
            <a:r>
              <a:rPr lang="en-GB" sz="1200" b="1" dirty="0" smtClean="0">
                <a:solidFill>
                  <a:srgbClr val="002060"/>
                </a:solidFill>
                <a:cs typeface="Tahoma" pitchFamily="34" charset="0"/>
              </a:rPr>
              <a:t>irrigated</a:t>
            </a:r>
          </a:p>
          <a:p>
            <a:pPr marL="612775" lvl="1" eaLnBrk="0" hangingPunct="0">
              <a:lnSpc>
                <a:spcPct val="90000"/>
              </a:lnSpc>
              <a:spcBef>
                <a:spcPct val="20000"/>
              </a:spcBef>
            </a:pPr>
            <a:endParaRPr lang="en-GB" sz="1200" b="1" dirty="0">
              <a:solidFill>
                <a:srgbClr val="002060"/>
              </a:solidFill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Ä"/>
            </a:pPr>
            <a:r>
              <a:rPr lang="en-GB" sz="1200" b="1" u="sng" dirty="0">
                <a:solidFill>
                  <a:srgbClr val="002060"/>
                </a:solidFill>
                <a:cs typeface="Tahoma" pitchFamily="34" charset="0"/>
              </a:rPr>
              <a:t>Population </a:t>
            </a:r>
            <a:r>
              <a:rPr lang="en-GB" sz="1200" b="1" u="sng" dirty="0" smtClean="0">
                <a:solidFill>
                  <a:srgbClr val="002060"/>
                </a:solidFill>
                <a:cs typeface="Tahoma" pitchFamily="34" charset="0"/>
              </a:rPr>
              <a:t>(2012) </a:t>
            </a:r>
            <a:r>
              <a:rPr lang="en-GB" sz="1200" b="1" dirty="0">
                <a:solidFill>
                  <a:srgbClr val="002060"/>
                </a:solidFill>
                <a:cs typeface="Tahoma" pitchFamily="34" charset="0"/>
              </a:rPr>
              <a:t>: </a:t>
            </a:r>
            <a:r>
              <a:rPr lang="en-GB" sz="1200" b="1" dirty="0" smtClean="0">
                <a:solidFill>
                  <a:srgbClr val="002060"/>
                </a:solidFill>
                <a:cs typeface="Tahoma" pitchFamily="34" charset="0"/>
              </a:rPr>
              <a:t>32 </a:t>
            </a:r>
            <a:r>
              <a:rPr lang="en-GB" sz="1200" b="1" dirty="0">
                <a:solidFill>
                  <a:srgbClr val="002060"/>
                </a:solidFill>
                <a:cs typeface="Tahoma" pitchFamily="34" charset="0"/>
              </a:rPr>
              <a:t>millions </a:t>
            </a:r>
            <a:endParaRPr lang="en-GB" sz="1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Ä"/>
            </a:pPr>
            <a:r>
              <a:rPr lang="en-GB" sz="1200" b="1" dirty="0" err="1" smtClean="0">
                <a:solidFill>
                  <a:srgbClr val="002060"/>
                </a:solidFill>
                <a:cs typeface="Tahoma" pitchFamily="34" charset="0"/>
              </a:rPr>
              <a:t>Taux</a:t>
            </a:r>
            <a:r>
              <a:rPr lang="en-GB" sz="1200" b="1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cs typeface="Tahoma" pitchFamily="34" charset="0"/>
              </a:rPr>
              <a:t>d’urbanisation</a:t>
            </a:r>
            <a:r>
              <a:rPr lang="en-GB" sz="1200" b="1" dirty="0" smtClean="0">
                <a:solidFill>
                  <a:srgbClr val="002060"/>
                </a:solidFill>
                <a:cs typeface="Tahoma" pitchFamily="34" charset="0"/>
              </a:rPr>
              <a:t> : 59%</a:t>
            </a:r>
          </a:p>
          <a:p>
            <a:pPr eaLnBrk="0" hangingPunct="0">
              <a:spcBef>
                <a:spcPct val="20000"/>
              </a:spcBef>
            </a:pPr>
            <a:endParaRPr lang="en-GB" sz="1200" b="1" dirty="0">
              <a:solidFill>
                <a:srgbClr val="002060"/>
              </a:solidFill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Ä"/>
            </a:pPr>
            <a:r>
              <a:rPr lang="en-GB" sz="1200" b="1" u="sng" dirty="0" smtClean="0">
                <a:solidFill>
                  <a:srgbClr val="002060"/>
                </a:solidFill>
                <a:cs typeface="Tahoma" pitchFamily="34" charset="0"/>
              </a:rPr>
              <a:t>Total area </a:t>
            </a:r>
            <a:r>
              <a:rPr lang="en-GB" sz="1200" b="1" dirty="0" smtClean="0">
                <a:solidFill>
                  <a:srgbClr val="002060"/>
                </a:solidFill>
                <a:cs typeface="Tahoma" pitchFamily="34" charset="0"/>
              </a:rPr>
              <a:t>: 710.850 Km²; </a:t>
            </a:r>
            <a:r>
              <a:rPr lang="fr-FR" altLang="zh-CN" sz="1200" b="1" dirty="0" smtClean="0">
                <a:solidFill>
                  <a:srgbClr val="002060"/>
                </a:solidFill>
                <a:cs typeface="Tahoma" pitchFamily="34" charset="0"/>
              </a:rPr>
              <a:t>Densité</a:t>
            </a:r>
            <a:r>
              <a:rPr lang="fr-FR" altLang="zh-CN" sz="1200" b="1" dirty="0">
                <a:solidFill>
                  <a:srgbClr val="002060"/>
                </a:solidFill>
                <a:cs typeface="Tahoma" pitchFamily="34" charset="0"/>
              </a:rPr>
              <a:t> : </a:t>
            </a:r>
            <a:r>
              <a:rPr lang="de-DE" altLang="zh-CN" sz="1200" b="1" dirty="0">
                <a:solidFill>
                  <a:srgbClr val="002060"/>
                </a:solidFill>
                <a:cs typeface="Tahoma" pitchFamily="34" charset="0"/>
              </a:rPr>
              <a:t>42 hab. /km²</a:t>
            </a:r>
          </a:p>
          <a:p>
            <a:pPr eaLnBrk="0" hangingPunct="0">
              <a:spcBef>
                <a:spcPct val="20000"/>
              </a:spcBef>
            </a:pPr>
            <a:endParaRPr lang="en-GB" sz="12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Ä"/>
            </a:pPr>
            <a:r>
              <a:rPr lang="en-GB" sz="1200" b="1" u="sng" dirty="0" smtClean="0">
                <a:solidFill>
                  <a:srgbClr val="002060"/>
                </a:solidFill>
                <a:cs typeface="Tahoma" pitchFamily="34" charset="0"/>
              </a:rPr>
              <a:t>Economy </a:t>
            </a:r>
            <a:r>
              <a:rPr lang="en-GB" sz="1200" b="1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en-GB" sz="1200" b="1" dirty="0">
                <a:solidFill>
                  <a:srgbClr val="002060"/>
                </a:solidFill>
                <a:cs typeface="Tahoma" pitchFamily="34" charset="0"/>
              </a:rPr>
              <a:t>: based on Agriculture (Export, Agro-industries), </a:t>
            </a:r>
          </a:p>
          <a:p>
            <a:pPr marL="801688" lvl="1" indent="-188913" eaLnBrk="0" hangingPunct="0">
              <a:spcBef>
                <a:spcPct val="20000"/>
              </a:spcBef>
              <a:buFontTx/>
              <a:buChar char="-"/>
            </a:pPr>
            <a:r>
              <a:rPr lang="en-GB" sz="1200" b="1" dirty="0">
                <a:solidFill>
                  <a:srgbClr val="002060"/>
                </a:solidFill>
                <a:cs typeface="Tahoma" pitchFamily="34" charset="0"/>
              </a:rPr>
              <a:t>GDP Agri.     : 15% - 20% du total GDP</a:t>
            </a:r>
          </a:p>
          <a:p>
            <a:pPr marL="801688" lvl="1" indent="-188913" eaLnBrk="0" hangingPunct="0">
              <a:spcBef>
                <a:spcPct val="20000"/>
              </a:spcBef>
              <a:buFontTx/>
              <a:buChar char="-"/>
            </a:pPr>
            <a:r>
              <a:rPr lang="en-GB" sz="1200" b="1" dirty="0">
                <a:solidFill>
                  <a:srgbClr val="002060"/>
                </a:solidFill>
                <a:cs typeface="Tahoma" pitchFamily="34" charset="0"/>
              </a:rPr>
              <a:t>Employment : 40% of total; 80% of </a:t>
            </a:r>
            <a:r>
              <a:rPr lang="en-GB" sz="1200" b="1" dirty="0" smtClean="0">
                <a:solidFill>
                  <a:srgbClr val="002060"/>
                </a:solidFill>
                <a:cs typeface="Tahoma" pitchFamily="34" charset="0"/>
              </a:rPr>
              <a:t>rural</a:t>
            </a:r>
          </a:p>
          <a:p>
            <a:pPr marL="801688" lvl="1" indent="-188913" eaLnBrk="0" hangingPunct="0">
              <a:spcBef>
                <a:spcPct val="20000"/>
              </a:spcBef>
              <a:buFontTx/>
              <a:buChar char="-"/>
            </a:pPr>
            <a:endParaRPr lang="en-GB" sz="1200" b="1" dirty="0">
              <a:solidFill>
                <a:srgbClr val="002060"/>
              </a:solidFill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Ä"/>
            </a:pPr>
            <a:r>
              <a:rPr lang="en-GB" sz="1200" b="1" dirty="0">
                <a:solidFill>
                  <a:srgbClr val="002060"/>
                </a:solidFill>
                <a:cs typeface="Tahoma" pitchFamily="34" charset="0"/>
              </a:rPr>
              <a:t>Tourism, mines (phosphates) and other industries</a:t>
            </a:r>
          </a:p>
          <a:p>
            <a:pPr marL="801688" lvl="1" indent="-188913" eaLnBrk="0" hangingPunct="0">
              <a:spcBef>
                <a:spcPct val="20000"/>
              </a:spcBef>
            </a:pPr>
            <a:endParaRPr lang="en-GB" sz="2000" b="1" dirty="0">
              <a:solidFill>
                <a:srgbClr val="00206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2486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772816"/>
            <a:ext cx="9144000" cy="4667250"/>
          </a:xfrm>
        </p:spPr>
        <p:txBody>
          <a:bodyPr/>
          <a:lstStyle/>
          <a:p>
            <a:r>
              <a:rPr lang="fr-FR" sz="2000" dirty="0" smtClean="0"/>
              <a:t>L’AT EST UN ENSEMBLE DE SAVOIR-FAIRE, D’ACTIONS ET D’INTERVENTIONS, POLITIQUES ET/OU TECHNIQUES, VOLONTAIRES ET CONCERTEES QUI VISENT A ASSURER UNE REPARTITION ADEQUATE </a:t>
            </a:r>
          </a:p>
          <a:p>
            <a:pPr lvl="1"/>
            <a:r>
              <a:rPr lang="fr-FR" sz="1800" dirty="0" smtClean="0"/>
              <a:t>DE LA POPULATION, </a:t>
            </a:r>
          </a:p>
          <a:p>
            <a:pPr lvl="1"/>
            <a:r>
              <a:rPr lang="fr-FR" sz="1800" dirty="0" smtClean="0"/>
              <a:t>DES ACTIVITES ECONOMIQUES ET </a:t>
            </a:r>
          </a:p>
          <a:p>
            <a:pPr lvl="1"/>
            <a:r>
              <a:rPr lang="fr-FR" sz="1800" dirty="0" smtClean="0"/>
              <a:t>DES EQUIPEMENTS ET INFRASTRUCTURES. </a:t>
            </a:r>
          </a:p>
          <a:p>
            <a:r>
              <a:rPr lang="fr-FR" sz="2000" dirty="0" smtClean="0"/>
              <a:t>EN TENANT COMPTE DES POTENTIALITES ET DES CONTRAINTES PHYSIQUES, SOCIALES, ECONOMIQUES ET ENVIRONNEMENTALES DU TERRITOIRE CONCERNE</a:t>
            </a:r>
          </a:p>
          <a:p>
            <a:r>
              <a:rPr lang="fr-FR" sz="2000" dirty="0" smtClean="0"/>
              <a:t>ET CE POUR GARANTIR LA COHERENCE DES ACTIVITES PUBLIQUES ET PRIVEES DANS LE BUT D’ASSURER UN DEVELOPPEMENT ECONOMIQUEMENT VIABLE, SOCIALEMENT ACCEPTABLE ET ECOLOGIQUEMENT SUPPORTABLE.</a:t>
            </a:r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75656" y="332656"/>
            <a:ext cx="7200800" cy="1224135"/>
          </a:xfrm>
        </p:spPr>
        <p:txBody>
          <a:bodyPr/>
          <a:lstStyle/>
          <a:p>
            <a:r>
              <a:rPr lang="fr-FR" sz="3200" dirty="0" smtClean="0"/>
              <a:t>L’AMÉNAGEMENT DU TERRITOIRE </a:t>
            </a:r>
            <a:endParaRPr lang="fr-FR" sz="3200" dirty="0"/>
          </a:p>
        </p:txBody>
      </p:sp>
    </p:spTree>
    <p:extLst>
      <p:ext uri="{BB962C8B-B14F-4D97-AF65-F5344CB8AC3E}">
        <p14:creationId xmlns="" xmlns:p14="http://schemas.microsoft.com/office/powerpoint/2010/main" val="10011485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184552898"/>
              </p:ext>
            </p:extLst>
          </p:nvPr>
        </p:nvGraphicFramePr>
        <p:xfrm>
          <a:off x="542256" y="2132856"/>
          <a:ext cx="39604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/>
          <p:cNvGraphicFramePr/>
          <p:nvPr>
            <p:extLst>
              <p:ext uri="{D42A27DB-BD31-4B8C-83A1-F6EECF244321}">
                <p14:modId xmlns="" xmlns:p14="http://schemas.microsoft.com/office/powerpoint/2010/main" val="2004681097"/>
              </p:ext>
            </p:extLst>
          </p:nvPr>
        </p:nvGraphicFramePr>
        <p:xfrm>
          <a:off x="4139952" y="2996952"/>
          <a:ext cx="576064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Rectangle 4"/>
          <p:cNvSpPr/>
          <p:nvPr/>
        </p:nvSpPr>
        <p:spPr>
          <a:xfrm>
            <a:off x="5580112" y="2386459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Arial"/>
                <a:cs typeface="Arial"/>
              </a:rPr>
              <a:t>A CHAQUE ECHELLE TERRITORIALE UN INSTRUMENT DE PLANIFICATION </a:t>
            </a:r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 idx="4294967295"/>
          </p:nvPr>
        </p:nvSpPr>
        <p:spPr>
          <a:xfrm>
            <a:off x="1522040" y="188640"/>
            <a:ext cx="7010400" cy="1527175"/>
          </a:xfrm>
        </p:spPr>
        <p:txBody>
          <a:bodyPr/>
          <a:lstStyle/>
          <a:p>
            <a:r>
              <a:rPr lang="fr-FR" sz="4000" dirty="0" smtClean="0"/>
              <a:t>APPROCHE TERRITORIALE</a:t>
            </a:r>
            <a:endParaRPr lang="fr-FR" sz="4000" dirty="0"/>
          </a:p>
        </p:txBody>
      </p:sp>
    </p:spTree>
    <p:extLst>
      <p:ext uri="{BB962C8B-B14F-4D97-AF65-F5344CB8AC3E}">
        <p14:creationId xmlns="" xmlns:p14="http://schemas.microsoft.com/office/powerpoint/2010/main" val="690496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AE9708-3428-4B71-A6F9-094FB2226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7AE9708-3428-4B71-A6F9-094FB2226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620193-D773-49AD-A3C3-59AC1F0A1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6620193-D773-49AD-A3C3-59AC1F0A1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F22BBF-A74F-42E2-B861-D0D56629E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0F22BBF-A74F-42E2-B861-D0D56629E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1B8728-E366-45C6-975E-1F663BE78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351B8728-E366-45C6-975E-1F663BE78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Sub>
          <a:bldDgm bld="one" rev="1"/>
        </p:bldSub>
      </p:bldGraphic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334516"/>
            <a:ext cx="7010400" cy="1222276"/>
          </a:xfrm>
        </p:spPr>
        <p:txBody>
          <a:bodyPr/>
          <a:lstStyle/>
          <a:p>
            <a:r>
              <a:rPr lang="fr-FR" sz="3600" dirty="0" smtClean="0"/>
              <a:t>DEFIS ET OPPORTUNITÉS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204864"/>
            <a:ext cx="8640960" cy="4044280"/>
          </a:xfrm>
        </p:spPr>
        <p:txBody>
          <a:bodyPr/>
          <a:lstStyle/>
          <a:p>
            <a:r>
              <a:rPr lang="fr-FR" sz="2400" dirty="0" smtClean="0"/>
              <a:t>OBSTACLES </a:t>
            </a:r>
            <a:r>
              <a:rPr lang="fr-FR" sz="2400" dirty="0"/>
              <a:t>SÉRIEUX </a:t>
            </a:r>
            <a:r>
              <a:rPr lang="fr-FR" sz="2400" dirty="0" smtClean="0"/>
              <a:t>:</a:t>
            </a:r>
            <a:endParaRPr lang="fr-FR" sz="2400" dirty="0"/>
          </a:p>
          <a:p>
            <a:pPr lvl="1"/>
            <a:r>
              <a:rPr lang="fr-FR" sz="2200" dirty="0"/>
              <a:t>L’HÉGÉMONIE DU </a:t>
            </a:r>
            <a:r>
              <a:rPr lang="fr-FR" sz="2200" dirty="0" smtClean="0"/>
              <a:t>SECTORIEL</a:t>
            </a:r>
            <a:endParaRPr lang="fr-FR" sz="2200" dirty="0"/>
          </a:p>
          <a:p>
            <a:pPr lvl="1"/>
            <a:r>
              <a:rPr lang="fr-FR" sz="2200" dirty="0"/>
              <a:t>LA DOMINATION DU </a:t>
            </a:r>
            <a:r>
              <a:rPr lang="fr-FR" sz="2200" dirty="0" smtClean="0"/>
              <a:t>CENTRAL</a:t>
            </a:r>
            <a:endParaRPr lang="fr-FR" sz="2200" dirty="0"/>
          </a:p>
          <a:p>
            <a:pPr lvl="1"/>
            <a:r>
              <a:rPr lang="fr-FR" sz="2200" dirty="0"/>
              <a:t>LES FAIBLES CAPACITÉS DU LOCAL </a:t>
            </a:r>
          </a:p>
          <a:p>
            <a:r>
              <a:rPr lang="fr-FR" sz="2400" dirty="0" smtClean="0"/>
              <a:t>UN RÔLE QUI S’AFFIRMERA AVEC LES NOUVELLES RÉFORMES DE GOUVERNANCE :</a:t>
            </a:r>
          </a:p>
          <a:p>
            <a:pPr lvl="1"/>
            <a:r>
              <a:rPr lang="fr-FR" sz="2200" dirty="0" smtClean="0"/>
              <a:t>NOUVELLE CONSTITUTION</a:t>
            </a:r>
          </a:p>
          <a:p>
            <a:pPr lvl="1"/>
            <a:r>
              <a:rPr lang="fr-FR" sz="2200" dirty="0" smtClean="0"/>
              <a:t>RÉGIONALISATION AVANCÉE</a:t>
            </a:r>
          </a:p>
          <a:p>
            <a:pPr lvl="1"/>
            <a:r>
              <a:rPr lang="fr-FR" sz="2200" dirty="0" smtClean="0"/>
              <a:t>CHARTE DE DECONCENTRATION</a:t>
            </a:r>
          </a:p>
          <a:p>
            <a:pPr lvl="1"/>
            <a:r>
              <a:rPr lang="fr-FR" sz="2200" dirty="0" smtClean="0"/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3846935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547664" y="548681"/>
            <a:ext cx="7416824" cy="792087"/>
          </a:xfrm>
        </p:spPr>
        <p:txBody>
          <a:bodyPr/>
          <a:lstStyle/>
          <a:p>
            <a:r>
              <a:rPr lang="fr-FR" sz="2400" dirty="0"/>
              <a:t>LA DIRECTION DE L’AMENAGEMENT DU TERRITOIRE</a:t>
            </a:r>
            <a:endParaRPr lang="fr-FR" sz="2400" b="1" dirty="0">
              <a:effectLst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="" xmlns:p14="http://schemas.microsoft.com/office/powerpoint/2010/main" val="1904575275"/>
              </p:ext>
            </p:extLst>
          </p:nvPr>
        </p:nvGraphicFramePr>
        <p:xfrm>
          <a:off x="611560" y="1700808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149013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FF6E8DB-3F34-4617-B504-4F412A12A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graphicEl>
                                              <a:dgm id="{4FF6E8DB-3F34-4617-B504-4F412A12A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E0C103D-3B1F-4007-A5ED-AF7D88D10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graphicEl>
                                              <a:dgm id="{7E0C103D-3B1F-4007-A5ED-AF7D88D10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3B72BF2-E6CD-4E64-BA93-F1999D644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graphicEl>
                                              <a:dgm id="{D3B72BF2-E6CD-4E64-BA93-F1999D644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CB936F1-8011-4F96-B39E-02A73BC59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graphicEl>
                                              <a:dgm id="{3CB936F1-8011-4F96-B39E-02A73BC59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DD45A1B-2892-4843-9AB0-479D3FE3B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graphicEl>
                                              <a:dgm id="{1DD45A1B-2892-4843-9AB0-479D3FE3B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BABE0B3-C67F-488D-9F31-8D0598C7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>
                                            <p:graphicEl>
                                              <a:dgm id="{CBABE0B3-C67F-488D-9F31-8D0598C7D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619166A-0C0C-489F-B1E3-BA8145802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>
                                            <p:graphicEl>
                                              <a:dgm id="{5619166A-0C0C-489F-B1E3-BA8145802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20BF9F5-443A-42C2-A7E9-5AACCDCF7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>
                                            <p:graphicEl>
                                              <a:dgm id="{720BF9F5-443A-42C2-A7E9-5AACCDCF7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04219C2-0B30-4186-A362-B5A6F8434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004219C2-0B30-4186-A362-B5A6F8434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B103BAC-E0F5-43B6-BB0A-942499492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>
                                            <p:graphicEl>
                                              <a:dgm id="{6B103BAC-E0F5-43B6-BB0A-942499492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FCE6490-D3D6-4517-AEDF-F37190BDA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>
                                            <p:graphicEl>
                                              <a:dgm id="{3FCE6490-D3D6-4517-AEDF-F37190BDA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8E78016-C53F-416A-AB50-EC606B8A1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>
                                            <p:graphicEl>
                                              <a:dgm id="{08E78016-C53F-416A-AB50-EC606B8A1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9E6DA12-34AD-4952-BC08-C2B1C9FAB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>
                                            <p:graphicEl>
                                              <a:dgm id="{29E6DA12-34AD-4952-BC08-C2B1C9FAB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4D25E28-C13A-4D6E-89BE-13EADB1B9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>
                                            <p:graphicEl>
                                              <a:dgm id="{F4D25E28-C13A-4D6E-89BE-13EADB1B9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20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010400" cy="1152128"/>
          </a:xfrm>
        </p:spPr>
        <p:txBody>
          <a:bodyPr/>
          <a:lstStyle/>
          <a:p>
            <a:pPr algn="ctr"/>
            <a:r>
              <a:rPr lang="fr-FR" sz="2800" dirty="0" smtClean="0"/>
              <a:t>LES OASIS MAROCAINES</a:t>
            </a:r>
            <a:endParaRPr lang="fr-FR" sz="28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23" t="3302" r="4323" b="49152"/>
          <a:stretch>
            <a:fillRect/>
          </a:stretch>
        </p:blipFill>
        <p:spPr bwMode="auto">
          <a:xfrm>
            <a:off x="-1" y="1484784"/>
            <a:ext cx="7436103" cy="273003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524328" y="1357298"/>
            <a:ext cx="1619672" cy="4185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fr-FR" sz="1400" b="1" dirty="0" smtClean="0">
                <a:solidFill>
                  <a:schemeClr val="tx2"/>
                </a:solidFill>
              </a:rPr>
              <a:t>15 </a:t>
            </a:r>
            <a:r>
              <a:rPr lang="fr-FR" sz="1400" b="1" dirty="0">
                <a:solidFill>
                  <a:schemeClr val="tx2"/>
                </a:solidFill>
              </a:rPr>
              <a:t>% de la superficie nationale </a:t>
            </a:r>
            <a:endParaRPr lang="fr-FR" sz="1400" b="1" dirty="0" smtClean="0">
              <a:solidFill>
                <a:schemeClr val="tx2"/>
              </a:solidFill>
            </a:endParaRPr>
          </a:p>
          <a:p>
            <a:pPr algn="just" eaLnBrk="1" hangingPunct="1"/>
            <a:endParaRPr lang="fr-FR" sz="1400" b="1" dirty="0" smtClean="0">
              <a:solidFill>
                <a:schemeClr val="tx2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fr-FR" sz="1400" b="1" dirty="0" smtClean="0">
                <a:solidFill>
                  <a:schemeClr val="tx2"/>
                </a:solidFill>
              </a:rPr>
              <a:t> 1.6 M hab. (TAA 0.9)</a:t>
            </a:r>
          </a:p>
          <a:p>
            <a:pPr algn="just" eaLnBrk="1" hangingPunct="1"/>
            <a:endParaRPr lang="fr-FR" sz="1400" b="1" dirty="0" smtClean="0">
              <a:solidFill>
                <a:schemeClr val="tx2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fr-FR" sz="1400" b="1" dirty="0" smtClean="0">
                <a:solidFill>
                  <a:schemeClr val="tx2"/>
                </a:solidFill>
              </a:rPr>
              <a:t> Densité par SAU dépassant les  700 </a:t>
            </a:r>
            <a:r>
              <a:rPr lang="fr-FR" sz="1400" b="1" dirty="0" err="1" smtClean="0">
                <a:solidFill>
                  <a:schemeClr val="tx2"/>
                </a:solidFill>
              </a:rPr>
              <a:t>hab</a:t>
            </a:r>
            <a:r>
              <a:rPr lang="fr-FR" sz="1400" b="1" dirty="0" smtClean="0">
                <a:solidFill>
                  <a:schemeClr val="tx2"/>
                </a:solidFill>
              </a:rPr>
              <a:t>/ha</a:t>
            </a:r>
          </a:p>
          <a:p>
            <a:pPr algn="just" eaLnBrk="1" hangingPunct="1">
              <a:buFontTx/>
              <a:buChar char="-"/>
            </a:pPr>
            <a:endParaRPr lang="fr-FR" sz="1400" b="1" dirty="0" smtClean="0">
              <a:solidFill>
                <a:schemeClr val="tx2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fr-FR" sz="1400" b="1" dirty="0" smtClean="0">
                <a:solidFill>
                  <a:schemeClr val="tx2"/>
                </a:solidFill>
              </a:rPr>
              <a:t> 2% de la SAU</a:t>
            </a:r>
          </a:p>
          <a:p>
            <a:pPr algn="just" eaLnBrk="1" hangingPunct="1"/>
            <a:endParaRPr lang="fr-FR" sz="1400" b="1" dirty="0">
              <a:solidFill>
                <a:schemeClr val="tx2"/>
              </a:solidFill>
            </a:endParaRPr>
          </a:p>
          <a:p>
            <a:pPr algn="just" eaLnBrk="1" hangingPunct="1"/>
            <a:r>
              <a:rPr lang="fr-FR" sz="1400" b="1" dirty="0" smtClean="0">
                <a:solidFill>
                  <a:schemeClr val="tx2"/>
                </a:solidFill>
              </a:rPr>
              <a:t>-Couvrent </a:t>
            </a:r>
            <a:r>
              <a:rPr lang="fr-FR" sz="1400" b="1" dirty="0">
                <a:solidFill>
                  <a:schemeClr val="tx2"/>
                </a:solidFill>
              </a:rPr>
              <a:t>les </a:t>
            </a:r>
            <a:r>
              <a:rPr lang="fr-FR" sz="1400" b="1" dirty="0" err="1">
                <a:solidFill>
                  <a:schemeClr val="tx2"/>
                </a:solidFill>
              </a:rPr>
              <a:t>dirs</a:t>
            </a:r>
            <a:r>
              <a:rPr lang="fr-FR" sz="1400" b="1" dirty="0">
                <a:solidFill>
                  <a:schemeClr val="tx2"/>
                </a:solidFill>
              </a:rPr>
              <a:t> de l’Anti Atlas, les vallées de Draa, du </a:t>
            </a:r>
            <a:r>
              <a:rPr lang="fr-FR" sz="1400" b="1" dirty="0" err="1">
                <a:solidFill>
                  <a:schemeClr val="tx2"/>
                </a:solidFill>
              </a:rPr>
              <a:t>Ziz</a:t>
            </a:r>
            <a:r>
              <a:rPr lang="fr-FR" sz="1400" b="1" dirty="0">
                <a:solidFill>
                  <a:schemeClr val="tx2"/>
                </a:solidFill>
              </a:rPr>
              <a:t>, du Tafilalet et </a:t>
            </a:r>
            <a:r>
              <a:rPr lang="fr-FR" sz="1400" b="1" dirty="0" smtClean="0">
                <a:solidFill>
                  <a:schemeClr val="tx2"/>
                </a:solidFill>
              </a:rPr>
              <a:t>Figuig</a:t>
            </a:r>
            <a:endParaRPr lang="fr-FR" sz="1400" b="1" dirty="0">
              <a:solidFill>
                <a:schemeClr val="tx2"/>
              </a:solidFill>
            </a:endParaRPr>
          </a:p>
        </p:txBody>
      </p:sp>
      <p:pic>
        <p:nvPicPr>
          <p:cNvPr id="7" name="Picture 9" descr="dec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5" y="4214818"/>
            <a:ext cx="2470663" cy="164307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image0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98" y="5357826"/>
            <a:ext cx="2331152" cy="150017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0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4214818"/>
            <a:ext cx="2143140" cy="158360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0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25"/>
          <a:stretch>
            <a:fillRect/>
          </a:stretch>
        </p:blipFill>
        <p:spPr bwMode="auto">
          <a:xfrm>
            <a:off x="1714480" y="5247549"/>
            <a:ext cx="2071702" cy="156600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334516"/>
            <a:ext cx="7010400" cy="1222276"/>
          </a:xfrm>
        </p:spPr>
        <p:txBody>
          <a:bodyPr/>
          <a:lstStyle/>
          <a:p>
            <a:r>
              <a:rPr lang="fr-FR" sz="4400" dirty="0" smtClean="0"/>
              <a:t>CONSTAT </a:t>
            </a:r>
            <a:endParaRPr lang="fr-FR" sz="280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idx="1"/>
          </p:nvPr>
        </p:nvSpPr>
        <p:spPr bwMode="auto">
          <a:xfrm>
            <a:off x="539552" y="1905000"/>
            <a:ext cx="8352928" cy="462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spcAft>
                <a:spcPct val="11000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fr-FR" altLang="zh-CN" sz="2400" b="1" dirty="0">
                <a:latin typeface="Book Antiqua" pitchFamily="18" charset="0"/>
                <a:ea typeface="SimSun" pitchFamily="2" charset="-122"/>
                <a:cs typeface="Tahoma" pitchFamily="34" charset="0"/>
              </a:rPr>
              <a:t>Les oasis ont toujours joué, pendant des siècles un rôle décisif dans l’histoire de notre </a:t>
            </a:r>
            <a:r>
              <a:rPr lang="fr-FR" altLang="zh-CN" sz="2400" b="1" dirty="0" smtClean="0">
                <a:latin typeface="Book Antiqua" pitchFamily="18" charset="0"/>
                <a:ea typeface="SimSun" pitchFamily="2" charset="-122"/>
                <a:cs typeface="Tahoma" pitchFamily="34" charset="0"/>
              </a:rPr>
              <a:t>pays</a:t>
            </a:r>
            <a:endParaRPr lang="fr-FR" altLang="zh-CN" sz="2400" dirty="0" smtClean="0">
              <a:latin typeface="Book Antiqua" pitchFamily="18" charset="0"/>
              <a:ea typeface="SimSun" pitchFamily="2" charset="-122"/>
              <a:cs typeface="Tahoma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spcAft>
                <a:spcPct val="11000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fr-FR" altLang="zh-CN" sz="2400" b="1" dirty="0" smtClean="0">
                <a:latin typeface="Book Antiqua" pitchFamily="18" charset="0"/>
                <a:ea typeface="SimSun" pitchFamily="2" charset="-122"/>
                <a:cs typeface="Tahoma" pitchFamily="34" charset="0"/>
              </a:rPr>
              <a:t>Elles </a:t>
            </a:r>
            <a:r>
              <a:rPr lang="fr-FR" altLang="zh-CN" sz="2400" b="1" dirty="0">
                <a:latin typeface="Book Antiqua" pitchFamily="18" charset="0"/>
                <a:ea typeface="SimSun" pitchFamily="2" charset="-122"/>
                <a:cs typeface="Tahoma" pitchFamily="34" charset="0"/>
              </a:rPr>
              <a:t>sont dépositaires d’un patrimoine </a:t>
            </a:r>
            <a:r>
              <a:rPr lang="fr-FR" altLang="zh-CN" sz="2400" b="1" dirty="0" smtClean="0">
                <a:latin typeface="Book Antiqua" pitchFamily="18" charset="0"/>
                <a:ea typeface="SimSun" pitchFamily="2" charset="-122"/>
                <a:cs typeface="Tahoma" pitchFamily="34" charset="0"/>
              </a:rPr>
              <a:t>culturel et </a:t>
            </a:r>
            <a:r>
              <a:rPr lang="fr-FR" altLang="zh-CN" sz="2400" b="1" dirty="0">
                <a:latin typeface="Book Antiqua" pitchFamily="18" charset="0"/>
                <a:ea typeface="SimSun" pitchFamily="2" charset="-122"/>
                <a:cs typeface="Tahoma" pitchFamily="34" charset="0"/>
              </a:rPr>
              <a:t>naturel de valeur </a:t>
            </a:r>
            <a:r>
              <a:rPr lang="fr-FR" altLang="zh-CN" sz="2400" b="1" dirty="0" smtClean="0">
                <a:latin typeface="Book Antiqua" pitchFamily="18" charset="0"/>
                <a:ea typeface="SimSun" pitchFamily="2" charset="-122"/>
                <a:cs typeface="Tahoma" pitchFamily="34" charset="0"/>
              </a:rPr>
              <a:t>inestimable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spcAft>
                <a:spcPct val="11000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fr-FR" altLang="zh-CN" sz="2400" b="1" dirty="0" smtClean="0">
                <a:latin typeface="Book Antiqua" pitchFamily="18" charset="0"/>
                <a:ea typeface="SimSun" pitchFamily="2" charset="-122"/>
                <a:cs typeface="Tahoma" pitchFamily="34" charset="0"/>
              </a:rPr>
              <a:t>Biosphère </a:t>
            </a:r>
            <a:r>
              <a:rPr lang="fr-FR" altLang="zh-CN" sz="2400" b="1" dirty="0">
                <a:latin typeface="Book Antiqua" pitchFamily="18" charset="0"/>
                <a:ea typeface="SimSun" pitchFamily="2" charset="-122"/>
                <a:cs typeface="Tahoma" pitchFamily="34" charset="0"/>
              </a:rPr>
              <a:t>d’intérêt national et mondial, elle </a:t>
            </a:r>
            <a:r>
              <a:rPr lang="fr-FR" altLang="zh-CN" sz="2400" b="1" dirty="0" smtClean="0">
                <a:latin typeface="Book Antiqua" pitchFamily="18" charset="0"/>
                <a:ea typeface="SimSun" pitchFamily="2" charset="-122"/>
                <a:cs typeface="Tahoma" pitchFamily="34" charset="0"/>
              </a:rPr>
              <a:t>subissent </a:t>
            </a:r>
            <a:r>
              <a:rPr lang="fr-FR" altLang="zh-CN" sz="2400" b="1" dirty="0">
                <a:latin typeface="Book Antiqua" pitchFamily="18" charset="0"/>
                <a:ea typeface="SimSun" pitchFamily="2" charset="-122"/>
                <a:cs typeface="Tahoma" pitchFamily="34" charset="0"/>
              </a:rPr>
              <a:t>actuellement  </a:t>
            </a:r>
            <a:r>
              <a:rPr lang="fr-FR" altLang="zh-CN" sz="2400" b="1" dirty="0" smtClean="0">
                <a:latin typeface="Book Antiqua" pitchFamily="18" charset="0"/>
                <a:ea typeface="SimSun" pitchFamily="2" charset="-122"/>
                <a:cs typeface="Tahoma" pitchFamily="34" charset="0"/>
              </a:rPr>
              <a:t>une dégradation résultat d’une action conjuguée entre l’homme et la nature </a:t>
            </a:r>
            <a:endParaRPr lang="fr-FR" sz="2400" b="1" dirty="0">
              <a:latin typeface="Book Antiqua" pitchFamily="18" charset="0"/>
              <a:ea typeface="SimSun" pitchFamily="2" charset="-122"/>
              <a:cs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Écho">
  <a:themeElements>
    <a:clrScheme name="É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Éch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É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3567</TotalTime>
  <Words>854</Words>
  <Application>Microsoft Office PowerPoint</Application>
  <PresentationFormat>Affichage à l'écran (4:3)</PresentationFormat>
  <Paragraphs>161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Écho</vt:lpstr>
      <vt:lpstr>LA QUESTION OASIENNE VUE PAR L’AMENAGEMENT DU TERRITOIRE</vt:lpstr>
      <vt:lpstr>PLAN</vt:lpstr>
      <vt:lpstr>Généralités sur le Maroc </vt:lpstr>
      <vt:lpstr>L’AMÉNAGEMENT DU TERRITOIRE </vt:lpstr>
      <vt:lpstr>APPROCHE TERRITORIALE</vt:lpstr>
      <vt:lpstr>DEFIS ET OPPORTUNITÉS</vt:lpstr>
      <vt:lpstr>LA DIRECTION DE L’AMENAGEMENT DU TERRITOIRE</vt:lpstr>
      <vt:lpstr>LES OASIS MAROCAINES</vt:lpstr>
      <vt:lpstr>CONSTAT </vt:lpstr>
      <vt:lpstr>ATOUTS ET POTENTIALITES</vt:lpstr>
      <vt:lpstr>ATOUTS ET POTENTIALITES</vt:lpstr>
      <vt:lpstr>DYSFONCTIONNEMENTS</vt:lpstr>
      <vt:lpstr>ORIENTATIONS STRATEGIQUES</vt:lpstr>
      <vt:lpstr>LES PROJETS DE DEVELOPPEMENT DES OASIS</vt:lpstr>
      <vt:lpstr>CAS DU POT</vt:lpstr>
      <vt:lpstr>CAS DU POT (Budget)</vt:lpstr>
      <vt:lpstr>Diapositive 17</vt:lpstr>
      <vt:lpstr>MESURES D’ACCOMPAGNEMENT</vt:lpstr>
      <vt:lpstr>CONCLUSION</vt:lpstr>
      <vt:lpstr>Diapositive 20</vt:lpstr>
    </vt:vector>
  </TitlesOfParts>
  <Company>DAT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Nehnahi</dc:creator>
  <cp:lastModifiedBy>jean-baptiste</cp:lastModifiedBy>
  <cp:revision>317</cp:revision>
  <dcterms:created xsi:type="dcterms:W3CDTF">2009-03-12T13:54:09Z</dcterms:created>
  <dcterms:modified xsi:type="dcterms:W3CDTF">2013-12-04T15:53:42Z</dcterms:modified>
</cp:coreProperties>
</file>